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62" r:id="rId2"/>
    <p:sldId id="263" r:id="rId3"/>
    <p:sldId id="264" r:id="rId4"/>
    <p:sldId id="275" r:id="rId5"/>
    <p:sldId id="265" r:id="rId6"/>
    <p:sldId id="276" r:id="rId7"/>
    <p:sldId id="266" r:id="rId8"/>
    <p:sldId id="277" r:id="rId9"/>
    <p:sldId id="278" r:id="rId10"/>
    <p:sldId id="279" r:id="rId11"/>
    <p:sldId id="267" r:id="rId12"/>
    <p:sldId id="260" r:id="rId13"/>
    <p:sldId id="261" r:id="rId14"/>
    <p:sldId id="268" r:id="rId15"/>
    <p:sldId id="269" r:id="rId16"/>
    <p:sldId id="282" r:id="rId17"/>
    <p:sldId id="270" r:id="rId18"/>
    <p:sldId id="272" r:id="rId19"/>
    <p:sldId id="273" r:id="rId20"/>
    <p:sldId id="274" r:id="rId21"/>
    <p:sldId id="280" r:id="rId22"/>
    <p:sldId id="283" r:id="rId23"/>
    <p:sldId id="284" r:id="rId24"/>
    <p:sldId id="286" r:id="rId25"/>
    <p:sldId id="288" r:id="rId26"/>
    <p:sldId id="290" r:id="rId27"/>
    <p:sldId id="292" r:id="rId28"/>
    <p:sldId id="285" r:id="rId29"/>
    <p:sldId id="289" r:id="rId30"/>
    <p:sldId id="294" r:id="rId31"/>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a:srgbClr val="3399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04" autoAdjust="0"/>
    <p:restoredTop sz="95472" autoAdjust="0"/>
  </p:normalViewPr>
  <p:slideViewPr>
    <p:cSldViewPr snapToGrid="0">
      <p:cViewPr varScale="1">
        <p:scale>
          <a:sx n="47" d="100"/>
          <a:sy n="47" d="100"/>
        </p:scale>
        <p:origin x="44" y="3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781DB1-5E55-4661-B000-95FAFCC38309}" type="doc">
      <dgm:prSet loTypeId="urn:microsoft.com/office/officeart/2005/8/layout/chevron1" loCatId="process" qsTypeId="urn:microsoft.com/office/officeart/2005/8/quickstyle/simple3" qsCatId="simple" csTypeId="urn:microsoft.com/office/officeart/2005/8/colors/colorful5" csCatId="colorful" phldr="1"/>
      <dgm:spPr/>
    </dgm:pt>
    <dgm:pt modelId="{7B6D34AD-9006-4277-B1CE-6A9FCC50B8CF}">
      <dgm:prSet phldrT="[テキスト]" custT="1"/>
      <dgm:spPr>
        <a:solidFill>
          <a:schemeClr val="accent1">
            <a:lumMod val="40000"/>
            <a:lumOff val="60000"/>
          </a:schemeClr>
        </a:solidFill>
      </dgm:spPr>
      <dgm:t>
        <a:bodyPr/>
        <a:lstStyle/>
        <a:p>
          <a:r>
            <a:rPr kumimoji="1" lang="ja-JP" altLang="en-US" sz="1400" b="1" dirty="0" smtClean="0"/>
            <a:t>平　　　　時</a:t>
          </a:r>
          <a:endParaRPr kumimoji="1" lang="ja-JP" altLang="en-US" sz="1400" b="1" dirty="0"/>
        </a:p>
      </dgm:t>
    </dgm:pt>
    <dgm:pt modelId="{7FFBB1E3-3DA9-48B9-A909-F2A05023A0E1}" type="parTrans" cxnId="{4E52D88B-6127-4A69-9A3E-32F8C8AC180E}">
      <dgm:prSet/>
      <dgm:spPr/>
      <dgm:t>
        <a:bodyPr/>
        <a:lstStyle/>
        <a:p>
          <a:endParaRPr kumimoji="1" lang="ja-JP" altLang="en-US"/>
        </a:p>
      </dgm:t>
    </dgm:pt>
    <dgm:pt modelId="{03AD2A0D-5554-4467-BB72-CDDAFFDBC256}" type="sibTrans" cxnId="{4E52D88B-6127-4A69-9A3E-32F8C8AC180E}">
      <dgm:prSet/>
      <dgm:spPr/>
      <dgm:t>
        <a:bodyPr/>
        <a:lstStyle/>
        <a:p>
          <a:endParaRPr kumimoji="1" lang="ja-JP" altLang="en-US"/>
        </a:p>
      </dgm:t>
    </dgm:pt>
    <dgm:pt modelId="{27383AD4-F790-4AAC-8D7B-B2B4D3E60B7D}">
      <dgm:prSet phldrT="[テキスト]" custT="1"/>
      <dgm:spPr>
        <a:solidFill>
          <a:srgbClr val="FF6600"/>
        </a:solidFill>
      </dgm:spPr>
      <dgm:t>
        <a:bodyPr/>
        <a:lstStyle/>
        <a:p>
          <a:r>
            <a:rPr kumimoji="1" lang="ja-JP" altLang="en-US" sz="1400" b="1" dirty="0" smtClean="0"/>
            <a:t>新興感染症の発生及びまん延時</a:t>
          </a:r>
          <a:endParaRPr kumimoji="1" lang="ja-JP" altLang="en-US" sz="1400" b="1" dirty="0"/>
        </a:p>
      </dgm:t>
    </dgm:pt>
    <dgm:pt modelId="{19308475-97C0-4FB4-A038-2DF9651871B9}" type="parTrans" cxnId="{CFC14DDC-689F-41E4-8944-E1093FC04EFE}">
      <dgm:prSet/>
      <dgm:spPr/>
      <dgm:t>
        <a:bodyPr/>
        <a:lstStyle/>
        <a:p>
          <a:endParaRPr kumimoji="1" lang="ja-JP" altLang="en-US"/>
        </a:p>
      </dgm:t>
    </dgm:pt>
    <dgm:pt modelId="{43D0FA7C-2F2E-4A34-A27F-9B011B7C1762}" type="sibTrans" cxnId="{CFC14DDC-689F-41E4-8944-E1093FC04EFE}">
      <dgm:prSet/>
      <dgm:spPr/>
      <dgm:t>
        <a:bodyPr/>
        <a:lstStyle/>
        <a:p>
          <a:endParaRPr kumimoji="1" lang="ja-JP" altLang="en-US"/>
        </a:p>
      </dgm:t>
    </dgm:pt>
    <dgm:pt modelId="{31429E30-B711-4C05-B8F5-ABB27D58E6DE}" type="pres">
      <dgm:prSet presAssocID="{0B781DB1-5E55-4661-B000-95FAFCC38309}" presName="Name0" presStyleCnt="0">
        <dgm:presLayoutVars>
          <dgm:dir/>
          <dgm:animLvl val="lvl"/>
          <dgm:resizeHandles val="exact"/>
        </dgm:presLayoutVars>
      </dgm:prSet>
      <dgm:spPr/>
    </dgm:pt>
    <dgm:pt modelId="{DC1F7B5C-FDD0-43A2-A7A5-72781D5EEF6E}" type="pres">
      <dgm:prSet presAssocID="{7B6D34AD-9006-4277-B1CE-6A9FCC50B8CF}" presName="parTxOnly" presStyleLbl="node1" presStyleIdx="0" presStyleCnt="2" custScaleX="103465" custLinFactNeighborX="-204" custLinFactNeighborY="19028">
        <dgm:presLayoutVars>
          <dgm:chMax val="0"/>
          <dgm:chPref val="0"/>
          <dgm:bulletEnabled val="1"/>
        </dgm:presLayoutVars>
      </dgm:prSet>
      <dgm:spPr/>
      <dgm:t>
        <a:bodyPr/>
        <a:lstStyle/>
        <a:p>
          <a:endParaRPr kumimoji="1" lang="ja-JP" altLang="en-US"/>
        </a:p>
      </dgm:t>
    </dgm:pt>
    <dgm:pt modelId="{01395450-0CD8-4510-8308-58CA0FC04334}" type="pres">
      <dgm:prSet presAssocID="{03AD2A0D-5554-4467-BB72-CDDAFFDBC256}" presName="parTxOnlySpace" presStyleCnt="0"/>
      <dgm:spPr/>
    </dgm:pt>
    <dgm:pt modelId="{0D81F51B-D8C8-44D3-AABC-764504D500E0}" type="pres">
      <dgm:prSet presAssocID="{27383AD4-F790-4AAC-8D7B-B2B4D3E60B7D}" presName="parTxOnly" presStyleLbl="node1" presStyleIdx="1" presStyleCnt="2" custScaleX="107673" custLinFactNeighborX="52" custLinFactNeighborY="-2182">
        <dgm:presLayoutVars>
          <dgm:chMax val="0"/>
          <dgm:chPref val="0"/>
          <dgm:bulletEnabled val="1"/>
        </dgm:presLayoutVars>
      </dgm:prSet>
      <dgm:spPr/>
      <dgm:t>
        <a:bodyPr/>
        <a:lstStyle/>
        <a:p>
          <a:endParaRPr kumimoji="1" lang="ja-JP" altLang="en-US"/>
        </a:p>
      </dgm:t>
    </dgm:pt>
  </dgm:ptLst>
  <dgm:cxnLst>
    <dgm:cxn modelId="{22FFAA3A-56FE-426D-9005-2EEA47980C5C}" type="presOf" srcId="{7B6D34AD-9006-4277-B1CE-6A9FCC50B8CF}" destId="{DC1F7B5C-FDD0-43A2-A7A5-72781D5EEF6E}" srcOrd="0" destOrd="0" presId="urn:microsoft.com/office/officeart/2005/8/layout/chevron1"/>
    <dgm:cxn modelId="{CFC14DDC-689F-41E4-8944-E1093FC04EFE}" srcId="{0B781DB1-5E55-4661-B000-95FAFCC38309}" destId="{27383AD4-F790-4AAC-8D7B-B2B4D3E60B7D}" srcOrd="1" destOrd="0" parTransId="{19308475-97C0-4FB4-A038-2DF9651871B9}" sibTransId="{43D0FA7C-2F2E-4A34-A27F-9B011B7C1762}"/>
    <dgm:cxn modelId="{8936C798-4045-43AF-AF85-F471A6410F00}" type="presOf" srcId="{27383AD4-F790-4AAC-8D7B-B2B4D3E60B7D}" destId="{0D81F51B-D8C8-44D3-AABC-764504D500E0}" srcOrd="0" destOrd="0" presId="urn:microsoft.com/office/officeart/2005/8/layout/chevron1"/>
    <dgm:cxn modelId="{0A715B7E-F333-4282-ADA4-A9011421A4FC}" type="presOf" srcId="{0B781DB1-5E55-4661-B000-95FAFCC38309}" destId="{31429E30-B711-4C05-B8F5-ABB27D58E6DE}" srcOrd="0" destOrd="0" presId="urn:microsoft.com/office/officeart/2005/8/layout/chevron1"/>
    <dgm:cxn modelId="{4E52D88B-6127-4A69-9A3E-32F8C8AC180E}" srcId="{0B781DB1-5E55-4661-B000-95FAFCC38309}" destId="{7B6D34AD-9006-4277-B1CE-6A9FCC50B8CF}" srcOrd="0" destOrd="0" parTransId="{7FFBB1E3-3DA9-48B9-A909-F2A05023A0E1}" sibTransId="{03AD2A0D-5554-4467-BB72-CDDAFFDBC256}"/>
    <dgm:cxn modelId="{690577B5-9DB3-45A8-B217-ADE751739852}" type="presParOf" srcId="{31429E30-B711-4C05-B8F5-ABB27D58E6DE}" destId="{DC1F7B5C-FDD0-43A2-A7A5-72781D5EEF6E}" srcOrd="0" destOrd="0" presId="urn:microsoft.com/office/officeart/2005/8/layout/chevron1"/>
    <dgm:cxn modelId="{716BA977-4C09-4062-A55F-130A3E3F925B}" type="presParOf" srcId="{31429E30-B711-4C05-B8F5-ABB27D58E6DE}" destId="{01395450-0CD8-4510-8308-58CA0FC04334}" srcOrd="1" destOrd="0" presId="urn:microsoft.com/office/officeart/2005/8/layout/chevron1"/>
    <dgm:cxn modelId="{00A2FCA9-F620-49C4-8778-A6CEFEC7F9B2}" type="presParOf" srcId="{31429E30-B711-4C05-B8F5-ABB27D58E6DE}" destId="{0D81F51B-D8C8-44D3-AABC-764504D500E0}" srcOrd="2"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781DB1-5E55-4661-B000-95FAFCC38309}" type="doc">
      <dgm:prSet loTypeId="urn:microsoft.com/office/officeart/2005/8/layout/chevron1" loCatId="process" qsTypeId="urn:microsoft.com/office/officeart/2005/8/quickstyle/simple2" qsCatId="simple" csTypeId="urn:microsoft.com/office/officeart/2005/8/colors/accent1_2" csCatId="accent1" phldr="1"/>
      <dgm:spPr/>
      <dgm:t>
        <a:bodyPr/>
        <a:lstStyle/>
        <a:p>
          <a:endParaRPr kumimoji="1" lang="ja-JP" altLang="en-US"/>
        </a:p>
      </dgm:t>
    </dgm:pt>
    <dgm:pt modelId="{31429E30-B711-4C05-B8F5-ABB27D58E6DE}" type="pres">
      <dgm:prSet presAssocID="{0B781DB1-5E55-4661-B000-95FAFCC38309}" presName="Name0" presStyleCnt="0">
        <dgm:presLayoutVars>
          <dgm:dir/>
          <dgm:animLvl val="lvl"/>
          <dgm:resizeHandles val="exact"/>
        </dgm:presLayoutVars>
      </dgm:prSet>
      <dgm:spPr/>
      <dgm:t>
        <a:bodyPr/>
        <a:lstStyle/>
        <a:p>
          <a:endParaRPr kumimoji="1" lang="ja-JP" altLang="en-US"/>
        </a:p>
      </dgm:t>
    </dgm:pt>
  </dgm:ptLst>
  <dgm:cxnLst>
    <dgm:cxn modelId="{0A715B7E-F333-4282-ADA4-A9011421A4FC}" type="presOf" srcId="{0B781DB1-5E55-4661-B000-95FAFCC38309}" destId="{31429E30-B711-4C05-B8F5-ABB27D58E6DE}"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49FF21-9D7C-4DA0-B1D9-C93AE6981796}" type="doc">
      <dgm:prSet loTypeId="urn:microsoft.com/office/officeart/2005/8/layout/cycle8" loCatId="cycle" qsTypeId="urn:microsoft.com/office/officeart/2005/8/quickstyle/simple1" qsCatId="simple" csTypeId="urn:microsoft.com/office/officeart/2005/8/colors/accent1_2" csCatId="accent1" phldr="1"/>
      <dgm:spPr/>
    </dgm:pt>
    <dgm:pt modelId="{BE44761F-E499-4C4A-A3D7-CA77E2AA1307}">
      <dgm:prSet phldrT="[テキスト]"/>
      <dgm:spPr/>
      <dgm:t>
        <a:bodyPr/>
        <a:lstStyle/>
        <a:p>
          <a:endParaRPr kumimoji="1" lang="ja-JP" altLang="en-US" dirty="0"/>
        </a:p>
      </dgm:t>
    </dgm:pt>
    <dgm:pt modelId="{628CB1BA-1FE9-4020-8476-E0127652086A}" type="parTrans" cxnId="{C85E51FF-B640-4468-B439-EC01A574C948}">
      <dgm:prSet/>
      <dgm:spPr/>
      <dgm:t>
        <a:bodyPr/>
        <a:lstStyle/>
        <a:p>
          <a:endParaRPr kumimoji="1" lang="ja-JP" altLang="en-US"/>
        </a:p>
      </dgm:t>
    </dgm:pt>
    <dgm:pt modelId="{50B193B0-6ED1-4F40-84C8-99F912C7CD40}" type="sibTrans" cxnId="{C85E51FF-B640-4468-B439-EC01A574C948}">
      <dgm:prSet/>
      <dgm:spPr/>
      <dgm:t>
        <a:bodyPr/>
        <a:lstStyle/>
        <a:p>
          <a:endParaRPr kumimoji="1" lang="ja-JP" altLang="en-US"/>
        </a:p>
      </dgm:t>
    </dgm:pt>
    <dgm:pt modelId="{F4C1DAE2-B5E9-47E5-A876-59F47E1998D4}">
      <dgm:prSet phldrT="[テキスト]"/>
      <dgm:spPr>
        <a:solidFill>
          <a:srgbClr val="FC887C"/>
        </a:solidFill>
      </dgm:spPr>
      <dgm:t>
        <a:bodyPr/>
        <a:lstStyle/>
        <a:p>
          <a:endParaRPr kumimoji="1" lang="ja-JP" altLang="en-US" dirty="0"/>
        </a:p>
      </dgm:t>
    </dgm:pt>
    <dgm:pt modelId="{14D3C27B-0B3C-4FD7-91AB-5942A5093F77}" type="parTrans" cxnId="{7FA939D2-5A4C-441A-A38A-F4EFAFE1416E}">
      <dgm:prSet/>
      <dgm:spPr/>
      <dgm:t>
        <a:bodyPr/>
        <a:lstStyle/>
        <a:p>
          <a:endParaRPr kumimoji="1" lang="ja-JP" altLang="en-US"/>
        </a:p>
      </dgm:t>
    </dgm:pt>
    <dgm:pt modelId="{80B7AC37-8BE2-4694-8A45-7EC20A0090BA}" type="sibTrans" cxnId="{7FA939D2-5A4C-441A-A38A-F4EFAFE1416E}">
      <dgm:prSet/>
      <dgm:spPr/>
      <dgm:t>
        <a:bodyPr/>
        <a:lstStyle/>
        <a:p>
          <a:endParaRPr kumimoji="1" lang="ja-JP" altLang="en-US"/>
        </a:p>
      </dgm:t>
    </dgm:pt>
    <dgm:pt modelId="{281EDE52-17B3-4801-BC14-D9EE31811FAB}">
      <dgm:prSet phldrT="[テキスト]"/>
      <dgm:spPr/>
      <dgm:t>
        <a:bodyPr/>
        <a:lstStyle/>
        <a:p>
          <a:endParaRPr kumimoji="1" lang="ja-JP" altLang="en-US" dirty="0"/>
        </a:p>
      </dgm:t>
    </dgm:pt>
    <dgm:pt modelId="{CDE5BE45-9373-405A-A34A-0E29168D0402}" type="parTrans" cxnId="{BBD54ADE-BE2E-4889-9360-73B70713AEE7}">
      <dgm:prSet/>
      <dgm:spPr/>
      <dgm:t>
        <a:bodyPr/>
        <a:lstStyle/>
        <a:p>
          <a:endParaRPr kumimoji="1" lang="ja-JP" altLang="en-US"/>
        </a:p>
      </dgm:t>
    </dgm:pt>
    <dgm:pt modelId="{9B809D3A-B115-43C7-9B97-77BE87602340}" type="sibTrans" cxnId="{BBD54ADE-BE2E-4889-9360-73B70713AEE7}">
      <dgm:prSet/>
      <dgm:spPr/>
      <dgm:t>
        <a:bodyPr/>
        <a:lstStyle/>
        <a:p>
          <a:endParaRPr kumimoji="1" lang="ja-JP" altLang="en-US"/>
        </a:p>
      </dgm:t>
    </dgm:pt>
    <dgm:pt modelId="{98E894C7-3387-4F08-A5F2-3D32CCE5950E}">
      <dgm:prSet/>
      <dgm:spPr/>
      <dgm:t>
        <a:bodyPr/>
        <a:lstStyle/>
        <a:p>
          <a:endParaRPr kumimoji="1" lang="ja-JP" altLang="en-US"/>
        </a:p>
      </dgm:t>
    </dgm:pt>
    <dgm:pt modelId="{942EB185-8106-447F-A2FB-9BED764407B4}" type="parTrans" cxnId="{B84203A6-85B5-4A8C-883C-1D3B279790C0}">
      <dgm:prSet/>
      <dgm:spPr/>
      <dgm:t>
        <a:bodyPr/>
        <a:lstStyle/>
        <a:p>
          <a:endParaRPr kumimoji="1" lang="ja-JP" altLang="en-US"/>
        </a:p>
      </dgm:t>
    </dgm:pt>
    <dgm:pt modelId="{1B633350-6DAB-4FBB-9AA5-77C56C454B19}" type="sibTrans" cxnId="{B84203A6-85B5-4A8C-883C-1D3B279790C0}">
      <dgm:prSet/>
      <dgm:spPr/>
      <dgm:t>
        <a:bodyPr/>
        <a:lstStyle/>
        <a:p>
          <a:endParaRPr kumimoji="1" lang="ja-JP" altLang="en-US"/>
        </a:p>
      </dgm:t>
    </dgm:pt>
    <dgm:pt modelId="{628C48C8-7E64-4B10-842D-852C167FD70F}" type="pres">
      <dgm:prSet presAssocID="{0D49FF21-9D7C-4DA0-B1D9-C93AE6981796}" presName="compositeShape" presStyleCnt="0">
        <dgm:presLayoutVars>
          <dgm:chMax val="7"/>
          <dgm:dir/>
          <dgm:resizeHandles val="exact"/>
        </dgm:presLayoutVars>
      </dgm:prSet>
      <dgm:spPr/>
    </dgm:pt>
    <dgm:pt modelId="{0C6240F1-DCFC-42A0-A833-DC97EEC7ADCE}" type="pres">
      <dgm:prSet presAssocID="{0D49FF21-9D7C-4DA0-B1D9-C93AE6981796}" presName="wedge1" presStyleLbl="node1" presStyleIdx="0" presStyleCnt="4"/>
      <dgm:spPr/>
      <dgm:t>
        <a:bodyPr/>
        <a:lstStyle/>
        <a:p>
          <a:endParaRPr kumimoji="1" lang="ja-JP" altLang="en-US"/>
        </a:p>
      </dgm:t>
    </dgm:pt>
    <dgm:pt modelId="{D8795016-294A-4860-B5ED-BFE80E3CD52A}" type="pres">
      <dgm:prSet presAssocID="{0D49FF21-9D7C-4DA0-B1D9-C93AE6981796}" presName="dummy1a" presStyleCnt="0"/>
      <dgm:spPr/>
    </dgm:pt>
    <dgm:pt modelId="{C8B665B6-552D-4867-A449-9227EAACA264}" type="pres">
      <dgm:prSet presAssocID="{0D49FF21-9D7C-4DA0-B1D9-C93AE6981796}" presName="dummy1b" presStyleCnt="0"/>
      <dgm:spPr/>
    </dgm:pt>
    <dgm:pt modelId="{8F4645D8-56C7-42EA-94DD-E5941CFE36E8}" type="pres">
      <dgm:prSet presAssocID="{0D49FF21-9D7C-4DA0-B1D9-C93AE6981796}" presName="wedge1Tx" presStyleLbl="node1" presStyleIdx="0" presStyleCnt="4">
        <dgm:presLayoutVars>
          <dgm:chMax val="0"/>
          <dgm:chPref val="0"/>
          <dgm:bulletEnabled val="1"/>
        </dgm:presLayoutVars>
      </dgm:prSet>
      <dgm:spPr/>
      <dgm:t>
        <a:bodyPr/>
        <a:lstStyle/>
        <a:p>
          <a:endParaRPr kumimoji="1" lang="ja-JP" altLang="en-US"/>
        </a:p>
      </dgm:t>
    </dgm:pt>
    <dgm:pt modelId="{1FCE7593-43AD-400F-AFB6-D99888937444}" type="pres">
      <dgm:prSet presAssocID="{0D49FF21-9D7C-4DA0-B1D9-C93AE6981796}" presName="wedge2" presStyleLbl="node1" presStyleIdx="1" presStyleCnt="4" custLinFactNeighborX="-237" custLinFactNeighborY="-901"/>
      <dgm:spPr/>
      <dgm:t>
        <a:bodyPr/>
        <a:lstStyle/>
        <a:p>
          <a:endParaRPr kumimoji="1" lang="ja-JP" altLang="en-US"/>
        </a:p>
      </dgm:t>
    </dgm:pt>
    <dgm:pt modelId="{D3281EB2-60C8-4B7A-A4DC-71976CE74EFA}" type="pres">
      <dgm:prSet presAssocID="{0D49FF21-9D7C-4DA0-B1D9-C93AE6981796}" presName="dummy2a" presStyleCnt="0"/>
      <dgm:spPr/>
    </dgm:pt>
    <dgm:pt modelId="{2C956966-8D0D-454B-8D30-FA9291EA9907}" type="pres">
      <dgm:prSet presAssocID="{0D49FF21-9D7C-4DA0-B1D9-C93AE6981796}" presName="dummy2b" presStyleCnt="0"/>
      <dgm:spPr/>
    </dgm:pt>
    <dgm:pt modelId="{2B4DA918-0FEE-438B-B1B7-8C3A5EDF35A4}" type="pres">
      <dgm:prSet presAssocID="{0D49FF21-9D7C-4DA0-B1D9-C93AE6981796}" presName="wedge2Tx" presStyleLbl="node1" presStyleIdx="1" presStyleCnt="4">
        <dgm:presLayoutVars>
          <dgm:chMax val="0"/>
          <dgm:chPref val="0"/>
          <dgm:bulletEnabled val="1"/>
        </dgm:presLayoutVars>
      </dgm:prSet>
      <dgm:spPr/>
      <dgm:t>
        <a:bodyPr/>
        <a:lstStyle/>
        <a:p>
          <a:endParaRPr kumimoji="1" lang="ja-JP" altLang="en-US"/>
        </a:p>
      </dgm:t>
    </dgm:pt>
    <dgm:pt modelId="{EDDCE05E-1CC7-43CE-B5AE-9BA08523AE26}" type="pres">
      <dgm:prSet presAssocID="{0D49FF21-9D7C-4DA0-B1D9-C93AE6981796}" presName="wedge3" presStyleLbl="node1" presStyleIdx="2" presStyleCnt="4"/>
      <dgm:spPr/>
      <dgm:t>
        <a:bodyPr/>
        <a:lstStyle/>
        <a:p>
          <a:endParaRPr kumimoji="1" lang="ja-JP" altLang="en-US"/>
        </a:p>
      </dgm:t>
    </dgm:pt>
    <dgm:pt modelId="{A5526DEC-9BB9-4B7C-94D6-AFDBD2FE029F}" type="pres">
      <dgm:prSet presAssocID="{0D49FF21-9D7C-4DA0-B1D9-C93AE6981796}" presName="dummy3a" presStyleCnt="0"/>
      <dgm:spPr/>
    </dgm:pt>
    <dgm:pt modelId="{6A7A42CD-5226-4D30-BFA7-EEDBD93AA209}" type="pres">
      <dgm:prSet presAssocID="{0D49FF21-9D7C-4DA0-B1D9-C93AE6981796}" presName="dummy3b" presStyleCnt="0"/>
      <dgm:spPr/>
    </dgm:pt>
    <dgm:pt modelId="{343A2C63-8F5C-40A8-86AC-F704FF92023E}" type="pres">
      <dgm:prSet presAssocID="{0D49FF21-9D7C-4DA0-B1D9-C93AE6981796}" presName="wedge3Tx" presStyleLbl="node1" presStyleIdx="2" presStyleCnt="4">
        <dgm:presLayoutVars>
          <dgm:chMax val="0"/>
          <dgm:chPref val="0"/>
          <dgm:bulletEnabled val="1"/>
        </dgm:presLayoutVars>
      </dgm:prSet>
      <dgm:spPr/>
      <dgm:t>
        <a:bodyPr/>
        <a:lstStyle/>
        <a:p>
          <a:endParaRPr kumimoji="1" lang="ja-JP" altLang="en-US"/>
        </a:p>
      </dgm:t>
    </dgm:pt>
    <dgm:pt modelId="{A35855E4-30CE-451E-B3F5-2833AED97E9D}" type="pres">
      <dgm:prSet presAssocID="{0D49FF21-9D7C-4DA0-B1D9-C93AE6981796}" presName="wedge4" presStyleLbl="node1" presStyleIdx="3" presStyleCnt="4"/>
      <dgm:spPr/>
      <dgm:t>
        <a:bodyPr/>
        <a:lstStyle/>
        <a:p>
          <a:endParaRPr kumimoji="1" lang="ja-JP" altLang="en-US"/>
        </a:p>
      </dgm:t>
    </dgm:pt>
    <dgm:pt modelId="{89ACFABC-EFED-479B-9E7D-16260D185219}" type="pres">
      <dgm:prSet presAssocID="{0D49FF21-9D7C-4DA0-B1D9-C93AE6981796}" presName="dummy4a" presStyleCnt="0"/>
      <dgm:spPr/>
    </dgm:pt>
    <dgm:pt modelId="{12773AFA-F738-43CE-B16D-993FD753A180}" type="pres">
      <dgm:prSet presAssocID="{0D49FF21-9D7C-4DA0-B1D9-C93AE6981796}" presName="dummy4b" presStyleCnt="0"/>
      <dgm:spPr/>
    </dgm:pt>
    <dgm:pt modelId="{A2FADBD1-AB2C-44A2-86FD-F586313D161B}" type="pres">
      <dgm:prSet presAssocID="{0D49FF21-9D7C-4DA0-B1D9-C93AE6981796}" presName="wedge4Tx" presStyleLbl="node1" presStyleIdx="3" presStyleCnt="4">
        <dgm:presLayoutVars>
          <dgm:chMax val="0"/>
          <dgm:chPref val="0"/>
          <dgm:bulletEnabled val="1"/>
        </dgm:presLayoutVars>
      </dgm:prSet>
      <dgm:spPr/>
      <dgm:t>
        <a:bodyPr/>
        <a:lstStyle/>
        <a:p>
          <a:endParaRPr kumimoji="1" lang="ja-JP" altLang="en-US"/>
        </a:p>
      </dgm:t>
    </dgm:pt>
    <dgm:pt modelId="{D3F4A24E-91C5-4E6C-8BCB-90073F2A6AD0}" type="pres">
      <dgm:prSet presAssocID="{50B193B0-6ED1-4F40-84C8-99F912C7CD40}" presName="arrowWedge1" presStyleLbl="fgSibTrans2D1" presStyleIdx="0" presStyleCnt="4" custScaleX="97198" custScaleY="102622" custLinFactNeighborX="246" custLinFactNeighborY="-93"/>
      <dgm:spPr/>
    </dgm:pt>
    <dgm:pt modelId="{93473CF1-91E2-4F61-B1CB-C2ED55861B40}" type="pres">
      <dgm:prSet presAssocID="{80B7AC37-8BE2-4694-8A45-7EC20A0090BA}" presName="arrowWedge2" presStyleLbl="fgSibTrans2D1" presStyleIdx="1" presStyleCnt="4"/>
      <dgm:spPr/>
    </dgm:pt>
    <dgm:pt modelId="{AD1CE4F1-3CB0-4405-9CC1-FDD8DC9EECC4}" type="pres">
      <dgm:prSet presAssocID="{1B633350-6DAB-4FBB-9AA5-77C56C454B19}" presName="arrowWedge3" presStyleLbl="fgSibTrans2D1" presStyleIdx="2" presStyleCnt="4"/>
      <dgm:spPr/>
    </dgm:pt>
    <dgm:pt modelId="{55893731-FE56-48CB-98D6-0F7894D3BEC1}" type="pres">
      <dgm:prSet presAssocID="{9B809D3A-B115-43C7-9B97-77BE87602340}" presName="arrowWedge4" presStyleLbl="fgSibTrans2D1" presStyleIdx="3" presStyleCnt="4"/>
      <dgm:spPr/>
    </dgm:pt>
  </dgm:ptLst>
  <dgm:cxnLst>
    <dgm:cxn modelId="{9E45AC55-4F11-4C9F-B572-3376EEF5B65D}" type="presOf" srcId="{281EDE52-17B3-4801-BC14-D9EE31811FAB}" destId="{A2FADBD1-AB2C-44A2-86FD-F586313D161B}" srcOrd="1" destOrd="0" presId="urn:microsoft.com/office/officeart/2005/8/layout/cycle8"/>
    <dgm:cxn modelId="{7FA939D2-5A4C-441A-A38A-F4EFAFE1416E}" srcId="{0D49FF21-9D7C-4DA0-B1D9-C93AE6981796}" destId="{F4C1DAE2-B5E9-47E5-A876-59F47E1998D4}" srcOrd="1" destOrd="0" parTransId="{14D3C27B-0B3C-4FD7-91AB-5942A5093F77}" sibTransId="{80B7AC37-8BE2-4694-8A45-7EC20A0090BA}"/>
    <dgm:cxn modelId="{A776D363-1D95-4B94-8AB2-CCB348F57CFE}" type="presOf" srcId="{F4C1DAE2-B5E9-47E5-A876-59F47E1998D4}" destId="{1FCE7593-43AD-400F-AFB6-D99888937444}" srcOrd="0" destOrd="0" presId="urn:microsoft.com/office/officeart/2005/8/layout/cycle8"/>
    <dgm:cxn modelId="{5FC62263-63E6-44E6-88B4-BE2D6B78315B}" type="presOf" srcId="{98E894C7-3387-4F08-A5F2-3D32CCE5950E}" destId="{343A2C63-8F5C-40A8-86AC-F704FF92023E}" srcOrd="1" destOrd="0" presId="urn:microsoft.com/office/officeart/2005/8/layout/cycle8"/>
    <dgm:cxn modelId="{BF9DF3A2-0D1B-4598-AA5E-4043F95CED32}" type="presOf" srcId="{BE44761F-E499-4C4A-A3D7-CA77E2AA1307}" destId="{0C6240F1-DCFC-42A0-A833-DC97EEC7ADCE}" srcOrd="0" destOrd="0" presId="urn:microsoft.com/office/officeart/2005/8/layout/cycle8"/>
    <dgm:cxn modelId="{FB2C65FC-8E9D-432B-BD0B-526C1354EB9F}" type="presOf" srcId="{0D49FF21-9D7C-4DA0-B1D9-C93AE6981796}" destId="{628C48C8-7E64-4B10-842D-852C167FD70F}" srcOrd="0" destOrd="0" presId="urn:microsoft.com/office/officeart/2005/8/layout/cycle8"/>
    <dgm:cxn modelId="{1111942D-E1A1-406A-8030-9E120072060F}" type="presOf" srcId="{98E894C7-3387-4F08-A5F2-3D32CCE5950E}" destId="{EDDCE05E-1CC7-43CE-B5AE-9BA08523AE26}" srcOrd="0" destOrd="0" presId="urn:microsoft.com/office/officeart/2005/8/layout/cycle8"/>
    <dgm:cxn modelId="{B84203A6-85B5-4A8C-883C-1D3B279790C0}" srcId="{0D49FF21-9D7C-4DA0-B1D9-C93AE6981796}" destId="{98E894C7-3387-4F08-A5F2-3D32CCE5950E}" srcOrd="2" destOrd="0" parTransId="{942EB185-8106-447F-A2FB-9BED764407B4}" sibTransId="{1B633350-6DAB-4FBB-9AA5-77C56C454B19}"/>
    <dgm:cxn modelId="{9729AD57-E7F8-4A49-AB7F-727E0CD43639}" type="presOf" srcId="{F4C1DAE2-B5E9-47E5-A876-59F47E1998D4}" destId="{2B4DA918-0FEE-438B-B1B7-8C3A5EDF35A4}" srcOrd="1" destOrd="0" presId="urn:microsoft.com/office/officeart/2005/8/layout/cycle8"/>
    <dgm:cxn modelId="{B10EC469-0E3F-40FC-BA7D-8B9D8D2B0460}" type="presOf" srcId="{BE44761F-E499-4C4A-A3D7-CA77E2AA1307}" destId="{8F4645D8-56C7-42EA-94DD-E5941CFE36E8}" srcOrd="1" destOrd="0" presId="urn:microsoft.com/office/officeart/2005/8/layout/cycle8"/>
    <dgm:cxn modelId="{C85E51FF-B640-4468-B439-EC01A574C948}" srcId="{0D49FF21-9D7C-4DA0-B1D9-C93AE6981796}" destId="{BE44761F-E499-4C4A-A3D7-CA77E2AA1307}" srcOrd="0" destOrd="0" parTransId="{628CB1BA-1FE9-4020-8476-E0127652086A}" sibTransId="{50B193B0-6ED1-4F40-84C8-99F912C7CD40}"/>
    <dgm:cxn modelId="{0C1B2430-C688-4174-B145-3725DCE2459A}" type="presOf" srcId="{281EDE52-17B3-4801-BC14-D9EE31811FAB}" destId="{A35855E4-30CE-451E-B3F5-2833AED97E9D}" srcOrd="0" destOrd="0" presId="urn:microsoft.com/office/officeart/2005/8/layout/cycle8"/>
    <dgm:cxn modelId="{BBD54ADE-BE2E-4889-9360-73B70713AEE7}" srcId="{0D49FF21-9D7C-4DA0-B1D9-C93AE6981796}" destId="{281EDE52-17B3-4801-BC14-D9EE31811FAB}" srcOrd="3" destOrd="0" parTransId="{CDE5BE45-9373-405A-A34A-0E29168D0402}" sibTransId="{9B809D3A-B115-43C7-9B97-77BE87602340}"/>
    <dgm:cxn modelId="{9320645D-F1FB-4B38-9408-2CEF6C08A2E9}" type="presParOf" srcId="{628C48C8-7E64-4B10-842D-852C167FD70F}" destId="{0C6240F1-DCFC-42A0-A833-DC97EEC7ADCE}" srcOrd="0" destOrd="0" presId="urn:microsoft.com/office/officeart/2005/8/layout/cycle8"/>
    <dgm:cxn modelId="{474D24B4-69BE-401D-851B-25A85726220B}" type="presParOf" srcId="{628C48C8-7E64-4B10-842D-852C167FD70F}" destId="{D8795016-294A-4860-B5ED-BFE80E3CD52A}" srcOrd="1" destOrd="0" presId="urn:microsoft.com/office/officeart/2005/8/layout/cycle8"/>
    <dgm:cxn modelId="{531CBE2A-CF3D-4A1A-8446-1A4F9998433F}" type="presParOf" srcId="{628C48C8-7E64-4B10-842D-852C167FD70F}" destId="{C8B665B6-552D-4867-A449-9227EAACA264}" srcOrd="2" destOrd="0" presId="urn:microsoft.com/office/officeart/2005/8/layout/cycle8"/>
    <dgm:cxn modelId="{7A6D8DA7-76C1-453D-ADE1-2CCB6A2B91D7}" type="presParOf" srcId="{628C48C8-7E64-4B10-842D-852C167FD70F}" destId="{8F4645D8-56C7-42EA-94DD-E5941CFE36E8}" srcOrd="3" destOrd="0" presId="urn:microsoft.com/office/officeart/2005/8/layout/cycle8"/>
    <dgm:cxn modelId="{CFE9C802-2EFD-4326-BB15-D21D9358E5BE}" type="presParOf" srcId="{628C48C8-7E64-4B10-842D-852C167FD70F}" destId="{1FCE7593-43AD-400F-AFB6-D99888937444}" srcOrd="4" destOrd="0" presId="urn:microsoft.com/office/officeart/2005/8/layout/cycle8"/>
    <dgm:cxn modelId="{96458056-593F-4D46-A853-151837320996}" type="presParOf" srcId="{628C48C8-7E64-4B10-842D-852C167FD70F}" destId="{D3281EB2-60C8-4B7A-A4DC-71976CE74EFA}" srcOrd="5" destOrd="0" presId="urn:microsoft.com/office/officeart/2005/8/layout/cycle8"/>
    <dgm:cxn modelId="{2B8BC181-8EAF-48C2-A5AD-D190EA3C3C98}" type="presParOf" srcId="{628C48C8-7E64-4B10-842D-852C167FD70F}" destId="{2C956966-8D0D-454B-8D30-FA9291EA9907}" srcOrd="6" destOrd="0" presId="urn:microsoft.com/office/officeart/2005/8/layout/cycle8"/>
    <dgm:cxn modelId="{ACC5D58E-A45E-4379-BAE1-FA0076D46AB4}" type="presParOf" srcId="{628C48C8-7E64-4B10-842D-852C167FD70F}" destId="{2B4DA918-0FEE-438B-B1B7-8C3A5EDF35A4}" srcOrd="7" destOrd="0" presId="urn:microsoft.com/office/officeart/2005/8/layout/cycle8"/>
    <dgm:cxn modelId="{09CED607-B531-4BB2-9841-3C9E749C42CC}" type="presParOf" srcId="{628C48C8-7E64-4B10-842D-852C167FD70F}" destId="{EDDCE05E-1CC7-43CE-B5AE-9BA08523AE26}" srcOrd="8" destOrd="0" presId="urn:microsoft.com/office/officeart/2005/8/layout/cycle8"/>
    <dgm:cxn modelId="{12714478-1A86-4BE6-A36C-EA6B947873BD}" type="presParOf" srcId="{628C48C8-7E64-4B10-842D-852C167FD70F}" destId="{A5526DEC-9BB9-4B7C-94D6-AFDBD2FE029F}" srcOrd="9" destOrd="0" presId="urn:microsoft.com/office/officeart/2005/8/layout/cycle8"/>
    <dgm:cxn modelId="{10D5B6E8-9514-441D-B21D-C803EB769061}" type="presParOf" srcId="{628C48C8-7E64-4B10-842D-852C167FD70F}" destId="{6A7A42CD-5226-4D30-BFA7-EEDBD93AA209}" srcOrd="10" destOrd="0" presId="urn:microsoft.com/office/officeart/2005/8/layout/cycle8"/>
    <dgm:cxn modelId="{04D287AD-83B3-4ED6-AEF3-723E02177737}" type="presParOf" srcId="{628C48C8-7E64-4B10-842D-852C167FD70F}" destId="{343A2C63-8F5C-40A8-86AC-F704FF92023E}" srcOrd="11" destOrd="0" presId="urn:microsoft.com/office/officeart/2005/8/layout/cycle8"/>
    <dgm:cxn modelId="{562F27DA-2365-439B-BA9A-5765825FD657}" type="presParOf" srcId="{628C48C8-7E64-4B10-842D-852C167FD70F}" destId="{A35855E4-30CE-451E-B3F5-2833AED97E9D}" srcOrd="12" destOrd="0" presId="urn:microsoft.com/office/officeart/2005/8/layout/cycle8"/>
    <dgm:cxn modelId="{866FA3FC-A527-4A9A-91F6-89E9EEBF0069}" type="presParOf" srcId="{628C48C8-7E64-4B10-842D-852C167FD70F}" destId="{89ACFABC-EFED-479B-9E7D-16260D185219}" srcOrd="13" destOrd="0" presId="urn:microsoft.com/office/officeart/2005/8/layout/cycle8"/>
    <dgm:cxn modelId="{403DFD5C-AB06-43A8-80C0-BBCD308EF78C}" type="presParOf" srcId="{628C48C8-7E64-4B10-842D-852C167FD70F}" destId="{12773AFA-F738-43CE-B16D-993FD753A180}" srcOrd="14" destOrd="0" presId="urn:microsoft.com/office/officeart/2005/8/layout/cycle8"/>
    <dgm:cxn modelId="{424D5D6C-572F-467D-A14B-14D5DB339103}" type="presParOf" srcId="{628C48C8-7E64-4B10-842D-852C167FD70F}" destId="{A2FADBD1-AB2C-44A2-86FD-F586313D161B}" srcOrd="15" destOrd="0" presId="urn:microsoft.com/office/officeart/2005/8/layout/cycle8"/>
    <dgm:cxn modelId="{725C24EE-4764-4C4D-BBCA-ECAF07E991C3}" type="presParOf" srcId="{628C48C8-7E64-4B10-842D-852C167FD70F}" destId="{D3F4A24E-91C5-4E6C-8BCB-90073F2A6AD0}" srcOrd="16" destOrd="0" presId="urn:microsoft.com/office/officeart/2005/8/layout/cycle8"/>
    <dgm:cxn modelId="{016F105E-A7B8-400E-B0BA-858145566910}" type="presParOf" srcId="{628C48C8-7E64-4B10-842D-852C167FD70F}" destId="{93473CF1-91E2-4F61-B1CB-C2ED55861B40}" srcOrd="17" destOrd="0" presId="urn:microsoft.com/office/officeart/2005/8/layout/cycle8"/>
    <dgm:cxn modelId="{AED644C5-89CB-47A6-AD54-9B084E06B9E2}" type="presParOf" srcId="{628C48C8-7E64-4B10-842D-852C167FD70F}" destId="{AD1CE4F1-3CB0-4405-9CC1-FDD8DC9EECC4}" srcOrd="18" destOrd="0" presId="urn:microsoft.com/office/officeart/2005/8/layout/cycle8"/>
    <dgm:cxn modelId="{2F4F6D12-6EB4-4390-86C5-846A460FEA02}" type="presParOf" srcId="{628C48C8-7E64-4B10-842D-852C167FD70F}" destId="{55893731-FE56-48CB-98D6-0F7894D3BEC1}"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F7B5C-FDD0-43A2-A7A5-72781D5EEF6E}">
      <dsp:nvSpPr>
        <dsp:cNvPr id="0" name=""/>
        <dsp:cNvSpPr/>
      </dsp:nvSpPr>
      <dsp:spPr>
        <a:xfrm>
          <a:off x="0" y="0"/>
          <a:ext cx="4382408" cy="247962"/>
        </a:xfrm>
        <a:prstGeom prst="chevron">
          <a:avLst/>
        </a:prstGeom>
        <a:solidFill>
          <a:schemeClr val="accent1">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kumimoji="1" lang="ja-JP" altLang="en-US" sz="1400" b="1" kern="1200" dirty="0" smtClean="0"/>
            <a:t>平　　　　時</a:t>
          </a:r>
          <a:endParaRPr kumimoji="1" lang="ja-JP" altLang="en-US" sz="1400" b="1" kern="1200" dirty="0"/>
        </a:p>
      </dsp:txBody>
      <dsp:txXfrm>
        <a:off x="123981" y="0"/>
        <a:ext cx="4134446" cy="247962"/>
      </dsp:txXfrm>
    </dsp:sp>
    <dsp:sp modelId="{0D81F51B-D8C8-44D3-AABC-764504D500E0}">
      <dsp:nvSpPr>
        <dsp:cNvPr id="0" name=""/>
        <dsp:cNvSpPr/>
      </dsp:nvSpPr>
      <dsp:spPr>
        <a:xfrm>
          <a:off x="3959928" y="0"/>
          <a:ext cx="4560644" cy="247962"/>
        </a:xfrm>
        <a:prstGeom prst="chevron">
          <a:avLst/>
        </a:prstGeom>
        <a:solidFill>
          <a:srgbClr val="FF66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kumimoji="1" lang="ja-JP" altLang="en-US" sz="1400" b="1" kern="1200" dirty="0" smtClean="0"/>
            <a:t>新興感染症の発生及びまん延時</a:t>
          </a:r>
          <a:endParaRPr kumimoji="1" lang="ja-JP" altLang="en-US" sz="1400" b="1" kern="1200" dirty="0"/>
        </a:p>
      </dsp:txBody>
      <dsp:txXfrm>
        <a:off x="4083909" y="0"/>
        <a:ext cx="4312682" cy="247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240F1-DCFC-42A0-A833-DC97EEC7ADCE}">
      <dsp:nvSpPr>
        <dsp:cNvPr id="0" name=""/>
        <dsp:cNvSpPr/>
      </dsp:nvSpPr>
      <dsp:spPr>
        <a:xfrm>
          <a:off x="1745726" y="243361"/>
          <a:ext cx="3331461" cy="3331461"/>
        </a:xfrm>
        <a:prstGeom prst="pie">
          <a:avLst>
            <a:gd name="adj1" fmla="val 162000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endParaRPr kumimoji="1" lang="ja-JP" altLang="en-US" sz="5500" kern="1200" dirty="0"/>
        </a:p>
      </dsp:txBody>
      <dsp:txXfrm>
        <a:off x="3514177" y="933846"/>
        <a:ext cx="1229467" cy="912185"/>
      </dsp:txXfrm>
    </dsp:sp>
    <dsp:sp modelId="{1FCE7593-43AD-400F-AFB6-D99888937444}">
      <dsp:nvSpPr>
        <dsp:cNvPr id="0" name=""/>
        <dsp:cNvSpPr/>
      </dsp:nvSpPr>
      <dsp:spPr>
        <a:xfrm>
          <a:off x="1737830" y="325186"/>
          <a:ext cx="3331461" cy="3331461"/>
        </a:xfrm>
        <a:prstGeom prst="pie">
          <a:avLst>
            <a:gd name="adj1" fmla="val 0"/>
            <a:gd name="adj2" fmla="val 5400000"/>
          </a:avLst>
        </a:prstGeom>
        <a:solidFill>
          <a:srgbClr val="FC88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endParaRPr kumimoji="1" lang="ja-JP" altLang="en-US" sz="5500" kern="1200" dirty="0"/>
        </a:p>
      </dsp:txBody>
      <dsp:txXfrm>
        <a:off x="3506281" y="2053976"/>
        <a:ext cx="1229467" cy="912185"/>
      </dsp:txXfrm>
    </dsp:sp>
    <dsp:sp modelId="{EDDCE05E-1CC7-43CE-B5AE-9BA08523AE26}">
      <dsp:nvSpPr>
        <dsp:cNvPr id="0" name=""/>
        <dsp:cNvSpPr/>
      </dsp:nvSpPr>
      <dsp:spPr>
        <a:xfrm>
          <a:off x="1633884" y="355202"/>
          <a:ext cx="3331461" cy="3331461"/>
        </a:xfrm>
        <a:prstGeom prst="pie">
          <a:avLst>
            <a:gd name="adj1" fmla="val 5400000"/>
            <a:gd name="adj2" fmla="val 10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endParaRPr kumimoji="1" lang="ja-JP" altLang="en-US" sz="5500" kern="1200"/>
        </a:p>
      </dsp:txBody>
      <dsp:txXfrm>
        <a:off x="1967427" y="2083993"/>
        <a:ext cx="1229467" cy="912185"/>
      </dsp:txXfrm>
    </dsp:sp>
    <dsp:sp modelId="{A35855E4-30CE-451E-B3F5-2833AED97E9D}">
      <dsp:nvSpPr>
        <dsp:cNvPr id="0" name=""/>
        <dsp:cNvSpPr/>
      </dsp:nvSpPr>
      <dsp:spPr>
        <a:xfrm>
          <a:off x="1633884" y="243361"/>
          <a:ext cx="3331461" cy="3331461"/>
        </a:xfrm>
        <a:prstGeom prst="pie">
          <a:avLst>
            <a:gd name="adj1" fmla="val 108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endParaRPr kumimoji="1" lang="ja-JP" altLang="en-US" sz="5500" kern="1200" dirty="0"/>
        </a:p>
      </dsp:txBody>
      <dsp:txXfrm>
        <a:off x="1967427" y="933846"/>
        <a:ext cx="1229467" cy="912185"/>
      </dsp:txXfrm>
    </dsp:sp>
    <dsp:sp modelId="{D3F4A24E-91C5-4E6C-8BCB-90073F2A6AD0}">
      <dsp:nvSpPr>
        <dsp:cNvPr id="0" name=""/>
        <dsp:cNvSpPr/>
      </dsp:nvSpPr>
      <dsp:spPr>
        <a:xfrm>
          <a:off x="1601155" y="-15436"/>
          <a:ext cx="3639022" cy="3842093"/>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473CF1-91E2-4F61-B1CB-C2ED55861B40}">
      <dsp:nvSpPr>
        <dsp:cNvPr id="0" name=""/>
        <dsp:cNvSpPr/>
      </dsp:nvSpPr>
      <dsp:spPr>
        <a:xfrm>
          <a:off x="1531597" y="118953"/>
          <a:ext cx="3743927" cy="3743927"/>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1CE4F1-3CB0-4405-9CC1-FDD8DC9EECC4}">
      <dsp:nvSpPr>
        <dsp:cNvPr id="0" name=""/>
        <dsp:cNvSpPr/>
      </dsp:nvSpPr>
      <dsp:spPr>
        <a:xfrm>
          <a:off x="1427651" y="148969"/>
          <a:ext cx="3743927" cy="3743927"/>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893731-FE56-48CB-98D6-0F7894D3BEC1}">
      <dsp:nvSpPr>
        <dsp:cNvPr id="0" name=""/>
        <dsp:cNvSpPr/>
      </dsp:nvSpPr>
      <dsp:spPr>
        <a:xfrm>
          <a:off x="1427651" y="37127"/>
          <a:ext cx="3743927" cy="3743927"/>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4708D54F-9494-4AC0-B520-CA1B629E0ED6}" type="datetimeFigureOut">
              <a:rPr kumimoji="1" lang="ja-JP" altLang="en-US" smtClean="0"/>
              <a:t>2024/1/12</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77E821BF-0A6E-4F82-8977-729E4397F4EE}" type="slidenum">
              <a:rPr kumimoji="1" lang="ja-JP" altLang="en-US" smtClean="0"/>
              <a:t>‹#›</a:t>
            </a:fld>
            <a:endParaRPr kumimoji="1" lang="ja-JP" altLang="en-US"/>
          </a:p>
        </p:txBody>
      </p:sp>
    </p:spTree>
    <p:extLst>
      <p:ext uri="{BB962C8B-B14F-4D97-AF65-F5344CB8AC3E}">
        <p14:creationId xmlns:p14="http://schemas.microsoft.com/office/powerpoint/2010/main" val="16952986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11500" y="914400"/>
            <a:ext cx="3571875" cy="2473325"/>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933986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79FA97B-862D-42E0-BBAE-5E3830351B00}" type="slidenum">
              <a:rPr kumimoji="1" lang="ja-JP" altLang="en-US" smtClean="0"/>
              <a:t>14</a:t>
            </a:fld>
            <a:endParaRPr kumimoji="1" lang="ja-JP" altLang="en-US"/>
          </a:p>
        </p:txBody>
      </p:sp>
    </p:spTree>
    <p:extLst>
      <p:ext uri="{BB962C8B-B14F-4D97-AF65-F5344CB8AC3E}">
        <p14:creationId xmlns:p14="http://schemas.microsoft.com/office/powerpoint/2010/main" val="235650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40A9C02-8C03-4529-812B-E58476372547}" type="datetimeFigureOut">
              <a:rPr kumimoji="1" lang="ja-JP" altLang="en-US" smtClean="0"/>
              <a:t>2024/1/12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86269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40A9C02-8C03-4529-812B-E58476372547}" type="datetimeFigureOut">
              <a:rPr kumimoji="1" lang="ja-JP" altLang="en-US" smtClean="0"/>
              <a:t>2024/1/12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1882444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40A9C02-8C03-4529-812B-E58476372547}" type="datetimeFigureOut">
              <a:rPr kumimoji="1" lang="ja-JP" altLang="en-US" smtClean="0"/>
              <a:t>2024/1/12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105169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40A9C02-8C03-4529-812B-E58476372547}" type="datetimeFigureOut">
              <a:rPr kumimoji="1" lang="ja-JP" altLang="en-US" smtClean="0"/>
              <a:t>2024/1/12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3056332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40A9C02-8C03-4529-812B-E58476372547}" type="datetimeFigureOut">
              <a:rPr kumimoji="1" lang="ja-JP" altLang="en-US" smtClean="0"/>
              <a:t>2024/1/12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673061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40A9C02-8C03-4529-812B-E58476372547}" type="datetimeFigureOut">
              <a:rPr kumimoji="1" lang="ja-JP" altLang="en-US" smtClean="0"/>
              <a:t>2024/1/12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2643110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40A9C02-8C03-4529-812B-E58476372547}" type="datetimeFigureOut">
              <a:rPr kumimoji="1" lang="ja-JP" altLang="en-US" smtClean="0"/>
              <a:t>2024/1/12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168000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40A9C02-8C03-4529-812B-E58476372547}" type="datetimeFigureOut">
              <a:rPr kumimoji="1" lang="ja-JP" altLang="en-US" smtClean="0"/>
              <a:t>2024/1/12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314351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A9C02-8C03-4529-812B-E58476372547}" type="datetimeFigureOut">
              <a:rPr kumimoji="1" lang="ja-JP" altLang="en-US" smtClean="0"/>
              <a:t>2024/1/12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1012058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40A9C02-8C03-4529-812B-E58476372547}" type="datetimeFigureOut">
              <a:rPr kumimoji="1" lang="ja-JP" altLang="en-US" smtClean="0"/>
              <a:t>2024/1/12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38568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40A9C02-8C03-4529-812B-E58476372547}" type="datetimeFigureOut">
              <a:rPr kumimoji="1" lang="ja-JP" altLang="en-US" smtClean="0"/>
              <a:t>2024/1/12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751264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0A9C02-8C03-4529-812B-E58476372547}" type="datetimeFigureOut">
              <a:rPr kumimoji="1" lang="ja-JP" altLang="en-US" smtClean="0"/>
              <a:t>2024/1/12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19837817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ef.hokkaido.lg.jp/index.ht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411350"/>
            <a:ext cx="9905999" cy="584775"/>
          </a:xfrm>
          <a:prstGeom prst="rect">
            <a:avLst/>
          </a:prstGeom>
          <a:noFill/>
        </p:spPr>
        <p:txBody>
          <a:bodyPr wrap="square" rtlCol="0">
            <a:spAutoFit/>
          </a:bodyPr>
          <a:lstStyle/>
          <a:p>
            <a:pPr algn="ctr"/>
            <a:r>
              <a:rPr lang="ja-JP" altLang="en-US" sz="3200" b="1" dirty="0" smtClean="0">
                <a:solidFill>
                  <a:schemeClr val="tx1">
                    <a:lumMod val="75000"/>
                    <a:lumOff val="25000"/>
                  </a:schemeClr>
                </a:solidFill>
                <a:latin typeface="游ゴシック" panose="020B0400000000000000" pitchFamily="50" charset="-128"/>
                <a:ea typeface="游ゴシック" panose="020B0400000000000000" pitchFamily="50" charset="-128"/>
              </a:rPr>
              <a:t>次期「北海道感染症予防計画」（素案）について</a:t>
            </a:r>
            <a:endParaRPr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6361043" y="5990030"/>
            <a:ext cx="3544956" cy="338554"/>
          </a:xfrm>
          <a:prstGeom prst="rect">
            <a:avLst/>
          </a:prstGeom>
          <a:noFill/>
        </p:spPr>
        <p:txBody>
          <a:bodyPr wrap="square" rtlCol="0">
            <a:spAutoFit/>
          </a:bodyPr>
          <a:lstStyle/>
          <a:p>
            <a:r>
              <a:rPr lang="ja-JP" altLang="en-US" sz="1600" dirty="0" smtClean="0">
                <a:latin typeface="游ゴシック" panose="020B0400000000000000" pitchFamily="50" charset="-128"/>
                <a:ea typeface="游ゴシック" panose="020B0400000000000000" pitchFamily="50" charset="-128"/>
                <a:cs typeface="メイリオ" panose="020B0604030504040204" pitchFamily="50" charset="-128"/>
              </a:rPr>
              <a:t>留萌圏域地域医療構想調整会議</a:t>
            </a:r>
            <a:endPar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79" name="Picture 2" descr="北海道">
            <a:hlinkClick r:id="rId3" tooltip="トップページに戻ります。"/>
          </p:cNvPr>
          <p:cNvPicPr>
            <a:picLocks noChangeAspect="1" noChangeArrowheads="1"/>
          </p:cNvPicPr>
          <p:nvPr/>
        </p:nvPicPr>
        <p:blipFill>
          <a:blip r:embed="rId4" cstate="print"/>
          <a:srcRect/>
          <a:stretch>
            <a:fillRect/>
          </a:stretch>
        </p:blipFill>
        <p:spPr bwMode="auto">
          <a:xfrm>
            <a:off x="873270" y="504497"/>
            <a:ext cx="937128" cy="390470"/>
          </a:xfrm>
          <a:prstGeom prst="rect">
            <a:avLst/>
          </a:prstGeom>
          <a:noFill/>
        </p:spPr>
      </p:pic>
      <p:sp>
        <p:nvSpPr>
          <p:cNvPr id="80" name="テキスト ボックス 79"/>
          <p:cNvSpPr txBox="1"/>
          <p:nvPr/>
        </p:nvSpPr>
        <p:spPr>
          <a:xfrm>
            <a:off x="6381430" y="5651476"/>
            <a:ext cx="3504182" cy="338554"/>
          </a:xfrm>
          <a:prstGeom prst="rect">
            <a:avLst/>
          </a:prstGeom>
          <a:noFill/>
        </p:spPr>
        <p:txBody>
          <a:bodyPr wrap="square" rtlCol="0">
            <a:spAutoFit/>
          </a:bodyPr>
          <a:lstStyle/>
          <a:p>
            <a:r>
              <a:rPr lang="ja-JP" altLang="en-US" sz="1600" dirty="0" smtClean="0">
                <a:latin typeface="游ゴシック" panose="020B0400000000000000" pitchFamily="50" charset="-128"/>
                <a:ea typeface="游ゴシック" panose="020B0400000000000000" pitchFamily="50" charset="-128"/>
                <a:cs typeface="メイリオ" panose="020B0604030504040204" pitchFamily="50" charset="-128"/>
              </a:rPr>
              <a:t>令和６年１月１７日（水）</a:t>
            </a:r>
            <a:endPar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6" name="テキスト ボックス 5"/>
          <p:cNvSpPr txBox="1"/>
          <p:nvPr/>
        </p:nvSpPr>
        <p:spPr>
          <a:xfrm>
            <a:off x="7792278" y="504497"/>
            <a:ext cx="1480091" cy="369332"/>
          </a:xfrm>
          <a:prstGeom prst="rect">
            <a:avLst/>
          </a:prstGeom>
          <a:noFill/>
          <a:ln w="12700">
            <a:solidFill>
              <a:schemeClr val="tx1"/>
            </a:solidFill>
          </a:ln>
        </p:spPr>
        <p:txBody>
          <a:bodyPr wrap="square" rtlCol="0">
            <a:spAutoFit/>
          </a:bodyPr>
          <a:lstStyle/>
          <a:p>
            <a:pPr algn="ctr"/>
            <a:r>
              <a:rPr kumimoji="1" lang="ja-JP" altLang="en-US" dirty="0" smtClean="0"/>
              <a:t>資料</a:t>
            </a:r>
            <a:r>
              <a:rPr kumimoji="1" lang="en-US" altLang="ja-JP" dirty="0" smtClean="0"/>
              <a:t>5</a:t>
            </a:r>
          </a:p>
        </p:txBody>
      </p:sp>
    </p:spTree>
    <p:extLst>
      <p:ext uri="{BB962C8B-B14F-4D97-AF65-F5344CB8AC3E}">
        <p14:creationId xmlns:p14="http://schemas.microsoft.com/office/powerpoint/2010/main" val="3455136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テキスト ボックス 51"/>
          <p:cNvSpPr txBox="1"/>
          <p:nvPr/>
        </p:nvSpPr>
        <p:spPr>
          <a:xfrm>
            <a:off x="457200" y="938615"/>
            <a:ext cx="8984926" cy="5004983"/>
          </a:xfrm>
          <a:prstGeom prst="roundRect">
            <a:avLst>
              <a:gd name="adj" fmla="val 10548"/>
            </a:avLst>
          </a:prstGeom>
          <a:solidFill>
            <a:schemeClr val="accent5">
              <a:lumMod val="50000"/>
            </a:schemeClr>
          </a:solidFill>
        </p:spPr>
        <p:txBody>
          <a:bodyPr wrap="square" rtlCol="0" anchor="ctr" anchorCtr="0">
            <a:noAutofit/>
          </a:bodyPr>
          <a:lstStyle/>
          <a:p>
            <a:pPr algn="ctr"/>
            <a:r>
              <a:rPr lang="zh-TW" altLang="en-US" sz="3200" b="1" dirty="0">
                <a:solidFill>
                  <a:schemeClr val="bg1"/>
                </a:solidFill>
                <a:latin typeface="游ゴシック" panose="020B0400000000000000" pitchFamily="50" charset="-128"/>
                <a:ea typeface="游ゴシック" panose="020B0400000000000000" pitchFamily="50" charset="-128"/>
              </a:rPr>
              <a:t>北海道感染症対策連携協</a:t>
            </a:r>
            <a:r>
              <a:rPr lang="zh-TW" altLang="en-US" sz="3200" b="1" dirty="0" smtClean="0">
                <a:solidFill>
                  <a:schemeClr val="bg1"/>
                </a:solidFill>
                <a:latin typeface="游ゴシック" panose="020B0400000000000000" pitchFamily="50" charset="-128"/>
                <a:ea typeface="游ゴシック" panose="020B0400000000000000" pitchFamily="50" charset="-128"/>
              </a:rPr>
              <a:t>議会</a:t>
            </a:r>
            <a:endParaRPr lang="en-US" altLang="zh-TW" sz="3200" b="1" dirty="0" smtClean="0">
              <a:solidFill>
                <a:schemeClr val="bg1"/>
              </a:solidFill>
              <a:latin typeface="游ゴシック" panose="020B0400000000000000" pitchFamily="50" charset="-128"/>
              <a:ea typeface="游ゴシック" panose="020B0400000000000000" pitchFamily="50" charset="-128"/>
            </a:endParaRPr>
          </a:p>
          <a:p>
            <a:pPr algn="ctr"/>
            <a:endParaRPr lang="en-US" altLang="zh-TW" sz="3200" b="1" dirty="0">
              <a:solidFill>
                <a:schemeClr val="bg1"/>
              </a:solidFill>
              <a:latin typeface="游ゴシック" panose="020B0400000000000000" pitchFamily="50" charset="-128"/>
              <a:ea typeface="游ゴシック" panose="020B0400000000000000" pitchFamily="50" charset="-128"/>
            </a:endParaRPr>
          </a:p>
          <a:p>
            <a:pPr algn="ctr"/>
            <a:endParaRPr lang="en-US" altLang="zh-TW" sz="3200" b="1" dirty="0" smtClean="0">
              <a:solidFill>
                <a:schemeClr val="bg1"/>
              </a:solidFill>
              <a:latin typeface="游ゴシック" panose="020B0400000000000000" pitchFamily="50" charset="-128"/>
              <a:ea typeface="游ゴシック" panose="020B0400000000000000" pitchFamily="50" charset="-128"/>
            </a:endParaRPr>
          </a:p>
          <a:p>
            <a:pPr algn="ctr"/>
            <a:endParaRPr lang="en-US" altLang="zh-TW" sz="3200" b="1" dirty="0">
              <a:solidFill>
                <a:schemeClr val="bg1"/>
              </a:solidFill>
              <a:latin typeface="游ゴシック" panose="020B0400000000000000" pitchFamily="50" charset="-128"/>
              <a:ea typeface="游ゴシック" panose="020B0400000000000000" pitchFamily="50" charset="-128"/>
            </a:endParaRPr>
          </a:p>
          <a:p>
            <a:pPr algn="ctr"/>
            <a:endParaRPr lang="en-US" altLang="zh-TW" sz="3200" b="1" dirty="0" smtClean="0">
              <a:solidFill>
                <a:schemeClr val="bg1"/>
              </a:solidFill>
              <a:latin typeface="游ゴシック" panose="020B0400000000000000" pitchFamily="50" charset="-128"/>
              <a:ea typeface="游ゴシック" panose="020B0400000000000000" pitchFamily="50" charset="-128"/>
            </a:endParaRPr>
          </a:p>
          <a:p>
            <a:pPr algn="ctr"/>
            <a:endParaRPr lang="en-US" altLang="zh-TW" sz="3200" b="1" dirty="0">
              <a:solidFill>
                <a:schemeClr val="bg1"/>
              </a:solidFill>
              <a:latin typeface="游ゴシック" panose="020B0400000000000000" pitchFamily="50" charset="-128"/>
              <a:ea typeface="游ゴシック" panose="020B0400000000000000" pitchFamily="50" charset="-128"/>
            </a:endParaRPr>
          </a:p>
          <a:p>
            <a:pPr algn="ctr"/>
            <a:endParaRPr lang="en-US" altLang="zh-TW" sz="3200" b="1" dirty="0" smtClean="0">
              <a:solidFill>
                <a:schemeClr val="bg1"/>
              </a:solidFill>
              <a:latin typeface="游ゴシック" panose="020B0400000000000000" pitchFamily="50" charset="-128"/>
              <a:ea typeface="游ゴシック" panose="020B0400000000000000" pitchFamily="50" charset="-128"/>
            </a:endParaRPr>
          </a:p>
          <a:p>
            <a:pPr algn="ctr"/>
            <a:endParaRPr lang="en-US" altLang="zh-TW" sz="3200" b="1" dirty="0" smtClean="0">
              <a:solidFill>
                <a:schemeClr val="bg1"/>
              </a:solidFill>
              <a:latin typeface="游ゴシック" panose="020B0400000000000000" pitchFamily="50" charset="-128"/>
              <a:ea typeface="游ゴシック" panose="020B0400000000000000" pitchFamily="50" charset="-128"/>
            </a:endParaRPr>
          </a:p>
          <a:p>
            <a:pPr algn="ctr"/>
            <a:endParaRPr lang="zh-TW" altLang="en-US" sz="3200" b="1" dirty="0">
              <a:solidFill>
                <a:schemeClr val="bg1"/>
              </a:solidFill>
              <a:latin typeface="游ゴシック" panose="020B0400000000000000" pitchFamily="50" charset="-128"/>
              <a:ea typeface="游ゴシック" panose="020B0400000000000000" pitchFamily="50" charset="-128"/>
            </a:endParaRPr>
          </a:p>
        </p:txBody>
      </p:sp>
      <p:sp>
        <p:nvSpPr>
          <p:cNvPr id="51" name="テキスト ボックス 50"/>
          <p:cNvSpPr txBox="1"/>
          <p:nvPr/>
        </p:nvSpPr>
        <p:spPr>
          <a:xfrm>
            <a:off x="620388" y="2783353"/>
            <a:ext cx="4213529" cy="3019899"/>
          </a:xfrm>
          <a:prstGeom prst="roundRect">
            <a:avLst>
              <a:gd name="adj" fmla="val 10548"/>
            </a:avLst>
          </a:prstGeom>
          <a:solidFill>
            <a:schemeClr val="accent1">
              <a:lumMod val="75000"/>
            </a:schemeClr>
          </a:solidFill>
        </p:spPr>
        <p:txBody>
          <a:bodyPr wrap="square" rtlCol="0" anchor="ctr" anchorCtr="0">
            <a:noAutofit/>
          </a:bodyPr>
          <a:lstStyle/>
          <a:p>
            <a:pPr algn="ctr"/>
            <a:r>
              <a:rPr lang="zh-TW" altLang="en-US" sz="3200" b="1" dirty="0" smtClean="0">
                <a:solidFill>
                  <a:schemeClr val="bg1"/>
                </a:solidFill>
                <a:latin typeface="游ゴシック" panose="020B0400000000000000" pitchFamily="50" charset="-128"/>
                <a:ea typeface="游ゴシック" panose="020B0400000000000000" pitchFamily="50" charset="-128"/>
              </a:rPr>
              <a:t>北海道</a:t>
            </a:r>
            <a:r>
              <a:rPr lang="ja-JP" altLang="en-US" sz="3200" b="1" dirty="0" smtClean="0">
                <a:solidFill>
                  <a:schemeClr val="bg1"/>
                </a:solidFill>
                <a:latin typeface="游ゴシック" panose="020B0400000000000000" pitchFamily="50" charset="-128"/>
                <a:ea typeface="游ゴシック" panose="020B0400000000000000" pitchFamily="50" charset="-128"/>
              </a:rPr>
              <a:t>新興・再興感染症等対策専門会議</a:t>
            </a:r>
            <a:endParaRPr lang="en-US" altLang="ja-JP" sz="3200" b="1" dirty="0" smtClean="0">
              <a:solidFill>
                <a:schemeClr val="bg1"/>
              </a:solidFill>
              <a:latin typeface="游ゴシック" panose="020B0400000000000000" pitchFamily="50" charset="-128"/>
              <a:ea typeface="游ゴシック" panose="020B0400000000000000" pitchFamily="50" charset="-128"/>
            </a:endParaRPr>
          </a:p>
          <a:p>
            <a:pPr algn="ctr"/>
            <a:endParaRPr lang="zh-TW" altLang="en-US" sz="3200" b="1" dirty="0">
              <a:solidFill>
                <a:schemeClr val="bg1"/>
              </a:solidFill>
              <a:latin typeface="游ゴシック" panose="020B0400000000000000" pitchFamily="50" charset="-128"/>
              <a:ea typeface="游ゴシック" panose="020B0400000000000000" pitchFamily="50" charset="-128"/>
            </a:endParaRPr>
          </a:p>
        </p:txBody>
      </p:sp>
      <p:sp>
        <p:nvSpPr>
          <p:cNvPr id="54" name="テキスト ボックス 53"/>
          <p:cNvSpPr txBox="1"/>
          <p:nvPr/>
        </p:nvSpPr>
        <p:spPr>
          <a:xfrm>
            <a:off x="5049965" y="2800490"/>
            <a:ext cx="4213529" cy="3019898"/>
          </a:xfrm>
          <a:prstGeom prst="roundRect">
            <a:avLst>
              <a:gd name="adj" fmla="val 10548"/>
            </a:avLst>
          </a:prstGeom>
          <a:solidFill>
            <a:schemeClr val="accent1">
              <a:lumMod val="75000"/>
            </a:schemeClr>
          </a:solidFill>
        </p:spPr>
        <p:txBody>
          <a:bodyPr wrap="square" rtlCol="0" anchor="ctr" anchorCtr="0">
            <a:noAutofit/>
          </a:bodyPr>
          <a:lstStyle/>
          <a:p>
            <a:pPr algn="ctr"/>
            <a:r>
              <a:rPr lang="zh-TW" altLang="en-US" sz="3200" b="1" dirty="0" smtClean="0">
                <a:solidFill>
                  <a:schemeClr val="bg1"/>
                </a:solidFill>
                <a:latin typeface="游ゴシック" panose="020B0400000000000000" pitchFamily="50" charset="-128"/>
                <a:ea typeface="游ゴシック" panose="020B0400000000000000" pitchFamily="50" charset="-128"/>
              </a:rPr>
              <a:t>北海道</a:t>
            </a:r>
            <a:r>
              <a:rPr lang="ja-JP" altLang="en-US" sz="3200" b="1" dirty="0" smtClean="0">
                <a:solidFill>
                  <a:schemeClr val="bg1"/>
                </a:solidFill>
                <a:latin typeface="游ゴシック" panose="020B0400000000000000" pitchFamily="50" charset="-128"/>
                <a:ea typeface="游ゴシック" panose="020B0400000000000000" pitchFamily="50" charset="-128"/>
              </a:rPr>
              <a:t>新興・再興感染症等対策専門会議医療体制専門部会</a:t>
            </a:r>
            <a:endParaRPr lang="en-US" altLang="ja-JP" sz="3200" b="1" dirty="0" smtClean="0">
              <a:solidFill>
                <a:schemeClr val="bg1"/>
              </a:solidFill>
              <a:latin typeface="游ゴシック" panose="020B0400000000000000" pitchFamily="50" charset="-128"/>
              <a:ea typeface="游ゴシック" panose="020B0400000000000000" pitchFamily="50" charset="-128"/>
            </a:endParaRPr>
          </a:p>
          <a:p>
            <a:pPr algn="ctr"/>
            <a:endParaRPr lang="en-US" altLang="zh-TW" sz="3200" b="1" dirty="0">
              <a:solidFill>
                <a:schemeClr val="bg1"/>
              </a:solidFill>
              <a:latin typeface="游ゴシック" panose="020B0400000000000000" pitchFamily="50" charset="-128"/>
              <a:ea typeface="游ゴシック" panose="020B0400000000000000" pitchFamily="50" charset="-128"/>
            </a:endParaRPr>
          </a:p>
        </p:txBody>
      </p:sp>
      <p:sp>
        <p:nvSpPr>
          <p:cNvPr id="2" name="テキスト ボックス 1"/>
          <p:cNvSpPr txBox="1"/>
          <p:nvPr/>
        </p:nvSpPr>
        <p:spPr>
          <a:xfrm>
            <a:off x="2572223" y="1920647"/>
            <a:ext cx="4754880" cy="369332"/>
          </a:xfrm>
          <a:prstGeom prst="rect">
            <a:avLst/>
          </a:prstGeom>
          <a:noFill/>
        </p:spPr>
        <p:txBody>
          <a:bodyPr wrap="square" rtlCol="0">
            <a:spAutoFit/>
          </a:bodyPr>
          <a:lstStyle/>
          <a:p>
            <a:pPr algn="ctr"/>
            <a:r>
              <a:rPr kumimoji="1" lang="ja-JP" altLang="en-US" dirty="0" smtClean="0">
                <a:solidFill>
                  <a:schemeClr val="bg1"/>
                </a:solidFill>
                <a:latin typeface="ＭＳ Ｐゴシック" panose="020B0600070205080204" pitchFamily="50" charset="-128"/>
                <a:ea typeface="ＭＳ Ｐゴシック" panose="020B0600070205080204" pitchFamily="50" charset="-128"/>
              </a:rPr>
              <a:t>北海道感染症危機管理対策協議会を改組</a:t>
            </a: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p:txBody>
      </p:sp>
      <p:sp>
        <p:nvSpPr>
          <p:cNvPr id="9" name="テキスト ボックス 8"/>
          <p:cNvSpPr txBox="1"/>
          <p:nvPr/>
        </p:nvSpPr>
        <p:spPr>
          <a:xfrm>
            <a:off x="532677" y="4912497"/>
            <a:ext cx="4754880" cy="646331"/>
          </a:xfrm>
          <a:prstGeom prst="rect">
            <a:avLst/>
          </a:prstGeom>
          <a:noFill/>
        </p:spPr>
        <p:txBody>
          <a:bodyPr wrap="square" rtlCol="0">
            <a:spAutoFit/>
          </a:bodyPr>
          <a:lstStyle/>
          <a:p>
            <a:r>
              <a:rPr kumimoji="1" lang="ja-JP" altLang="en-US" dirty="0" smtClean="0">
                <a:latin typeface="ＭＳ Ｐゴシック" panose="020B0600070205080204" pitchFamily="50" charset="-128"/>
                <a:ea typeface="ＭＳ Ｐゴシック" panose="020B0600070205080204" pitchFamily="50" charset="-128"/>
              </a:rPr>
              <a:t>　</a:t>
            </a:r>
            <a:r>
              <a:rPr kumimoji="1" lang="ja-JP" altLang="en-US" dirty="0" smtClean="0">
                <a:solidFill>
                  <a:schemeClr val="bg1"/>
                </a:solidFill>
                <a:latin typeface="ＭＳ Ｐゴシック" panose="020B0600070205080204" pitchFamily="50" charset="-128"/>
                <a:ea typeface="ＭＳ Ｐゴシック" panose="020B0600070205080204" pitchFamily="50" charset="-128"/>
              </a:rPr>
              <a:t>北海道新型コロナウイルス感染症対策</a:t>
            </a:r>
            <a:endParaRPr kumimoji="1" lang="en-US" altLang="ja-JP" dirty="0" smtClean="0">
              <a:solidFill>
                <a:schemeClr val="bg1"/>
              </a:solidFill>
              <a:latin typeface="ＭＳ Ｐゴシック" panose="020B0600070205080204" pitchFamily="50" charset="-128"/>
              <a:ea typeface="ＭＳ Ｐゴシック" panose="020B0600070205080204" pitchFamily="50" charset="-128"/>
            </a:endParaRPr>
          </a:p>
          <a:p>
            <a:r>
              <a:rPr kumimoji="1" lang="ja-JP" altLang="en-US" dirty="0" smtClean="0">
                <a:solidFill>
                  <a:schemeClr val="bg1"/>
                </a:solidFill>
                <a:latin typeface="ＭＳ Ｐゴシック" panose="020B0600070205080204" pitchFamily="50" charset="-128"/>
                <a:ea typeface="ＭＳ Ｐゴシック" panose="020B0600070205080204" pitchFamily="50" charset="-128"/>
              </a:rPr>
              <a:t>　専門会議を改組</a:t>
            </a: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p:txBody>
      </p:sp>
      <p:sp>
        <p:nvSpPr>
          <p:cNvPr id="10" name="テキスト ボックス 9"/>
          <p:cNvSpPr txBox="1"/>
          <p:nvPr/>
        </p:nvSpPr>
        <p:spPr>
          <a:xfrm>
            <a:off x="5260959" y="4803905"/>
            <a:ext cx="4181167" cy="923330"/>
          </a:xfrm>
          <a:prstGeom prst="rect">
            <a:avLst/>
          </a:prstGeom>
          <a:noFill/>
        </p:spPr>
        <p:txBody>
          <a:bodyPr wrap="square" rtlCol="0">
            <a:spAutoFit/>
          </a:bodyPr>
          <a:lstStyle/>
          <a:p>
            <a:r>
              <a:rPr kumimoji="1" lang="ja-JP" altLang="en-US" dirty="0" smtClean="0">
                <a:solidFill>
                  <a:schemeClr val="bg1"/>
                </a:solidFill>
                <a:latin typeface="ＭＳ Ｐゴシック" panose="020B0600070205080204" pitchFamily="50" charset="-128"/>
                <a:ea typeface="ＭＳ Ｐゴシック" panose="020B0600070205080204" pitchFamily="50" charset="-128"/>
              </a:rPr>
              <a:t>多様な医療関係団体等から意見を聴取</a:t>
            </a:r>
            <a:endParaRPr kumimoji="1" lang="en-US" altLang="ja-JP" dirty="0" smtClean="0">
              <a:solidFill>
                <a:schemeClr val="bg1"/>
              </a:solidFill>
              <a:latin typeface="ＭＳ Ｐゴシック" panose="020B0600070205080204" pitchFamily="50" charset="-128"/>
              <a:ea typeface="ＭＳ Ｐゴシック" panose="020B0600070205080204" pitchFamily="50" charset="-128"/>
            </a:endParaRPr>
          </a:p>
          <a:p>
            <a:r>
              <a:rPr kumimoji="1" lang="ja-JP" altLang="en-US" dirty="0" smtClean="0">
                <a:solidFill>
                  <a:schemeClr val="bg1"/>
                </a:solidFill>
                <a:latin typeface="ＭＳ Ｐゴシック" panose="020B0600070205080204" pitchFamily="50" charset="-128"/>
                <a:ea typeface="ＭＳ Ｐゴシック" panose="020B0600070205080204" pitchFamily="50" charset="-128"/>
              </a:rPr>
              <a:t>し、具体的な議論を進めるため、　Ｒ５年度新設（Ｒ５年度限り）</a:t>
            </a: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p:txBody>
      </p:sp>
      <p:sp>
        <p:nvSpPr>
          <p:cNvPr id="3" name="大かっこ 2"/>
          <p:cNvSpPr/>
          <p:nvPr/>
        </p:nvSpPr>
        <p:spPr>
          <a:xfrm>
            <a:off x="661012" y="4873455"/>
            <a:ext cx="3956858" cy="724414"/>
          </a:xfrm>
          <a:prstGeom prst="bracketPair">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大かっこ 11"/>
          <p:cNvSpPr/>
          <p:nvPr/>
        </p:nvSpPr>
        <p:spPr>
          <a:xfrm>
            <a:off x="2809173" y="1826609"/>
            <a:ext cx="4347556" cy="562759"/>
          </a:xfrm>
          <a:prstGeom prst="bracketPair">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大かっこ 12"/>
          <p:cNvSpPr/>
          <p:nvPr/>
        </p:nvSpPr>
        <p:spPr>
          <a:xfrm>
            <a:off x="5260959" y="4844497"/>
            <a:ext cx="3956858" cy="849269"/>
          </a:xfrm>
          <a:prstGeom prst="bracketPair">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9</a:t>
            </a:r>
            <a:endParaRPr kumimoji="1" lang="ja-JP" altLang="en-US" sz="4000" dirty="0"/>
          </a:p>
        </p:txBody>
      </p:sp>
      <p:sp>
        <p:nvSpPr>
          <p:cNvPr id="15" name="正方形/長方形 14"/>
          <p:cNvSpPr/>
          <p:nvPr/>
        </p:nvSpPr>
        <p:spPr>
          <a:xfrm>
            <a:off x="-3337" y="5254"/>
            <a:ext cx="9906000" cy="485029"/>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2000" b="1" dirty="0">
                <a:solidFill>
                  <a:schemeClr val="bg1"/>
                </a:solidFill>
                <a:latin typeface="游ゴシック" panose="020B0400000000000000" pitchFamily="50" charset="-128"/>
              </a:rPr>
              <a:t>次期「北海道感染症予防計画」策定に向けた検討体制について</a:t>
            </a:r>
          </a:p>
        </p:txBody>
      </p:sp>
    </p:spTree>
    <p:extLst>
      <p:ext uri="{BB962C8B-B14F-4D97-AF65-F5344CB8AC3E}">
        <p14:creationId xmlns:p14="http://schemas.microsoft.com/office/powerpoint/2010/main" val="1302999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p:cNvGraphicFramePr>
            <a:graphicFrameLocks noChangeAspect="1"/>
          </p:cNvGraphicFramePr>
          <p:nvPr>
            <p:extLst/>
          </p:nvPr>
        </p:nvGraphicFramePr>
        <p:xfrm>
          <a:off x="4860142" y="595313"/>
          <a:ext cx="4695067" cy="4619625"/>
        </p:xfrm>
        <a:graphic>
          <a:graphicData uri="http://schemas.openxmlformats.org/presentationml/2006/ole">
            <mc:AlternateContent xmlns:mc="http://schemas.openxmlformats.org/markup-compatibility/2006">
              <mc:Choice xmlns:v="urn:schemas-microsoft-com:vml" Requires="v">
                <p:oleObj spid="_x0000_s1106" name="文書" r:id="rId3" imgW="6286927" imgH="6103859" progId="Word.Document.12">
                  <p:embed/>
                </p:oleObj>
              </mc:Choice>
              <mc:Fallback>
                <p:oleObj name="文書" r:id="rId3" imgW="6286927" imgH="6103859" progId="Word.Document.12">
                  <p:embed/>
                  <p:pic>
                    <p:nvPicPr>
                      <p:cNvPr id="6" name="オブジェクト 5"/>
                      <p:cNvPicPr/>
                      <p:nvPr/>
                    </p:nvPicPr>
                    <p:blipFill>
                      <a:blip r:embed="rId4"/>
                      <a:stretch>
                        <a:fillRect/>
                      </a:stretch>
                    </p:blipFill>
                    <p:spPr>
                      <a:xfrm>
                        <a:off x="4860142" y="595313"/>
                        <a:ext cx="4695067" cy="4619625"/>
                      </a:xfrm>
                      <a:prstGeom prst="rect">
                        <a:avLst/>
                      </a:prstGeom>
                    </p:spPr>
                  </p:pic>
                </p:oleObj>
              </mc:Fallback>
            </mc:AlternateContent>
          </a:graphicData>
        </a:graphic>
      </p:graphicFrame>
      <p:sp>
        <p:nvSpPr>
          <p:cNvPr id="2" name="スライド番号プレースホルダー 1"/>
          <p:cNvSpPr>
            <a:spLocks noGrp="1"/>
          </p:cNvSpPr>
          <p:nvPr>
            <p:ph type="sldNum" sz="quarter" idx="12"/>
          </p:nvPr>
        </p:nvSpPr>
        <p:spPr>
          <a:xfrm>
            <a:off x="7677150" y="6492875"/>
            <a:ext cx="2228850" cy="365125"/>
          </a:xfrm>
        </p:spPr>
        <p:txBody>
          <a:bodyPr/>
          <a:lstStyle/>
          <a:p>
            <a:r>
              <a:rPr lang="en-US" altLang="ja-JP" sz="4000" dirty="0" smtClean="0"/>
              <a:t>10</a:t>
            </a:r>
            <a:endParaRPr lang="ja-JP" altLang="en-US" sz="4000" dirty="0"/>
          </a:p>
        </p:txBody>
      </p:sp>
      <p:graphicFrame>
        <p:nvGraphicFramePr>
          <p:cNvPr id="5" name="オブジェクト 4"/>
          <p:cNvGraphicFramePr>
            <a:graphicFrameLocks noChangeAspect="1"/>
          </p:cNvGraphicFramePr>
          <p:nvPr>
            <p:extLst/>
          </p:nvPr>
        </p:nvGraphicFramePr>
        <p:xfrm>
          <a:off x="255588" y="277813"/>
          <a:ext cx="4673600" cy="6378575"/>
        </p:xfrm>
        <a:graphic>
          <a:graphicData uri="http://schemas.openxmlformats.org/presentationml/2006/ole">
            <mc:AlternateContent xmlns:mc="http://schemas.openxmlformats.org/markup-compatibility/2006">
              <mc:Choice xmlns:v="urn:schemas-microsoft-com:vml" Requires="v">
                <p:oleObj spid="_x0000_s1107" name="文書" r:id="rId5" imgW="6703030" imgH="9143019" progId="Word.Document.12">
                  <p:embed/>
                </p:oleObj>
              </mc:Choice>
              <mc:Fallback>
                <p:oleObj name="文書" r:id="rId5" imgW="6703030" imgH="9143019" progId="Word.Document.12">
                  <p:embed/>
                  <p:pic>
                    <p:nvPicPr>
                      <p:cNvPr id="5" name="オブジェクト 4"/>
                      <p:cNvPicPr/>
                      <p:nvPr/>
                    </p:nvPicPr>
                    <p:blipFill>
                      <a:blip r:embed="rId6"/>
                      <a:stretch>
                        <a:fillRect/>
                      </a:stretch>
                    </p:blipFill>
                    <p:spPr>
                      <a:xfrm>
                        <a:off x="255588" y="277813"/>
                        <a:ext cx="4673600" cy="6378575"/>
                      </a:xfrm>
                      <a:prstGeom prst="rect">
                        <a:avLst/>
                      </a:prstGeom>
                    </p:spPr>
                  </p:pic>
                </p:oleObj>
              </mc:Fallback>
            </mc:AlternateContent>
          </a:graphicData>
        </a:graphic>
      </p:graphicFrame>
      <p:sp>
        <p:nvSpPr>
          <p:cNvPr id="8" name="正方形/長方形 7"/>
          <p:cNvSpPr/>
          <p:nvPr/>
        </p:nvSpPr>
        <p:spPr>
          <a:xfrm>
            <a:off x="0" y="-1"/>
            <a:ext cx="9906000" cy="306729"/>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smtClean="0">
                <a:latin typeface="ＭＳ ゴシック" panose="020B0609070205080204" pitchFamily="49" charset="-128"/>
                <a:ea typeface="ＭＳ ゴシック" panose="020B0609070205080204" pitchFamily="49" charset="-128"/>
              </a:rPr>
              <a:t>次期「北海道感染症予防計画」</a:t>
            </a:r>
            <a:r>
              <a:rPr lang="en-US" altLang="ja-JP" b="1" dirty="0" smtClean="0">
                <a:latin typeface="ＭＳ ゴシック" panose="020B0609070205080204" pitchFamily="49" charset="-128"/>
                <a:ea typeface="ＭＳ ゴシック" panose="020B0609070205080204" pitchFamily="49" charset="-128"/>
              </a:rPr>
              <a:t>(</a:t>
            </a:r>
            <a:r>
              <a:rPr lang="ja-JP" altLang="en-US" b="1" dirty="0" smtClean="0">
                <a:latin typeface="ＭＳ ゴシック" panose="020B0609070205080204" pitchFamily="49" charset="-128"/>
                <a:ea typeface="ＭＳ ゴシック" panose="020B0609070205080204" pitchFamily="49" charset="-128"/>
              </a:rPr>
              <a:t>素案</a:t>
            </a:r>
            <a:r>
              <a:rPr lang="en-US" altLang="ja-JP" b="1" dirty="0" smtClean="0">
                <a:latin typeface="ＭＳ ゴシック" panose="020B0609070205080204" pitchFamily="49" charset="-128"/>
                <a:ea typeface="ＭＳ ゴシック" panose="020B0609070205080204" pitchFamily="49" charset="-128"/>
              </a:rPr>
              <a:t>) </a:t>
            </a:r>
            <a:r>
              <a:rPr lang="ja-JP" altLang="en-US" b="1" dirty="0" smtClean="0">
                <a:latin typeface="ＭＳ ゴシック" panose="020B0609070205080204" pitchFamily="49" charset="-128"/>
                <a:ea typeface="ＭＳ ゴシック" panose="020B0609070205080204" pitchFamily="49" charset="-128"/>
              </a:rPr>
              <a:t>の柱立て</a:t>
            </a:r>
            <a:endParaRPr lang="ja-JP" altLang="en-US" b="1" dirty="0">
              <a:latin typeface="ＭＳ ゴシック" panose="020B0609070205080204" pitchFamily="49" charset="-128"/>
              <a:ea typeface="ＭＳ ゴシック" panose="020B0609070205080204" pitchFamily="49" charset="-128"/>
            </a:endParaRPr>
          </a:p>
        </p:txBody>
      </p:sp>
      <p:sp>
        <p:nvSpPr>
          <p:cNvPr id="9" name="角丸四角形 8"/>
          <p:cNvSpPr/>
          <p:nvPr/>
        </p:nvSpPr>
        <p:spPr>
          <a:xfrm>
            <a:off x="5919251" y="5368256"/>
            <a:ext cx="3219338" cy="908097"/>
          </a:xfrm>
          <a:prstGeom prst="roundRect">
            <a:avLst/>
          </a:prstGeom>
          <a:solidFill>
            <a:schemeClr val="accent2">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kumimoji="1" lang="en-US" altLang="ja-JP" sz="1600" dirty="0" smtClean="0">
                <a:solidFill>
                  <a:schemeClr val="tx1"/>
                </a:solidFill>
              </a:rPr>
              <a:t>※</a:t>
            </a:r>
            <a:r>
              <a:rPr kumimoji="1" lang="ja-JP" altLang="en-US" sz="1600" dirty="0" smtClean="0">
                <a:solidFill>
                  <a:schemeClr val="tx1"/>
                </a:solidFill>
              </a:rPr>
              <a:t>国の基本指針において、</a:t>
            </a:r>
            <a:endParaRPr kumimoji="1" lang="en-US" altLang="ja-JP" sz="1600" dirty="0" smtClean="0">
              <a:solidFill>
                <a:schemeClr val="tx1"/>
              </a:solidFill>
            </a:endParaRPr>
          </a:p>
          <a:p>
            <a:r>
              <a:rPr kumimoji="1" lang="ja-JP" altLang="en-US" sz="1600" dirty="0" smtClean="0">
                <a:solidFill>
                  <a:schemeClr val="tx1"/>
                </a:solidFill>
              </a:rPr>
              <a:t>新設された記載事項を赤字で記載</a:t>
            </a:r>
            <a:endParaRPr kumimoji="1" lang="en-US" altLang="ja-JP" sz="1600" dirty="0" smtClean="0">
              <a:solidFill>
                <a:schemeClr val="tx1"/>
              </a:solidFill>
            </a:endParaRPr>
          </a:p>
        </p:txBody>
      </p:sp>
    </p:spTree>
    <p:extLst>
      <p:ext uri="{BB962C8B-B14F-4D97-AF65-F5344CB8AC3E}">
        <p14:creationId xmlns:p14="http://schemas.microsoft.com/office/powerpoint/2010/main" val="2212997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340370"/>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a:latin typeface="游ゴシック" panose="020B0400000000000000" pitchFamily="50" charset="-128"/>
              </a:rPr>
              <a:t>次期「北海道感染症予防計画</a:t>
            </a:r>
            <a:r>
              <a:rPr lang="ja-JP" altLang="en-US" b="1" dirty="0" smtClean="0">
                <a:latin typeface="游ゴシック" panose="020B0400000000000000" pitchFamily="50" charset="-128"/>
              </a:rPr>
              <a:t>」</a:t>
            </a:r>
            <a:r>
              <a:rPr lang="en-US" altLang="ja-JP" b="1" dirty="0" smtClean="0">
                <a:latin typeface="游ゴシック" panose="020B0400000000000000" pitchFamily="50" charset="-128"/>
              </a:rPr>
              <a:t>(</a:t>
            </a:r>
            <a:r>
              <a:rPr lang="ja-JP" altLang="en-US" b="1" dirty="0" smtClean="0">
                <a:latin typeface="游ゴシック" panose="020B0400000000000000" pitchFamily="50" charset="-128"/>
              </a:rPr>
              <a:t>素案</a:t>
            </a:r>
            <a:r>
              <a:rPr lang="en-US" altLang="ja-JP" b="1" dirty="0" smtClean="0">
                <a:latin typeface="游ゴシック" panose="020B0400000000000000" pitchFamily="50" charset="-128"/>
              </a:rPr>
              <a:t>) </a:t>
            </a:r>
            <a:r>
              <a:rPr lang="ja-JP" altLang="en-US" b="1" dirty="0" smtClean="0">
                <a:latin typeface="游ゴシック" panose="020B0400000000000000" pitchFamily="50" charset="-128"/>
              </a:rPr>
              <a:t>の概要</a:t>
            </a:r>
            <a:endParaRPr lang="ja-JP" altLang="en-US" b="1" dirty="0">
              <a:latin typeface="游ゴシック" panose="020B0400000000000000" pitchFamily="50" charset="-128"/>
            </a:endParaRPr>
          </a:p>
        </p:txBody>
      </p:sp>
      <p:graphicFrame>
        <p:nvGraphicFramePr>
          <p:cNvPr id="14" name="図表 13"/>
          <p:cNvGraphicFramePr/>
          <p:nvPr>
            <p:extLst>
              <p:ext uri="{D42A27DB-BD31-4B8C-83A1-F6EECF244321}">
                <p14:modId xmlns:p14="http://schemas.microsoft.com/office/powerpoint/2010/main" val="587338710"/>
              </p:ext>
            </p:extLst>
          </p:nvPr>
        </p:nvGraphicFramePr>
        <p:xfrm>
          <a:off x="1384784" y="2167650"/>
          <a:ext cx="8521216" cy="247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テキスト ボックス 16"/>
          <p:cNvSpPr txBox="1"/>
          <p:nvPr/>
        </p:nvSpPr>
        <p:spPr>
          <a:xfrm>
            <a:off x="0" y="1302823"/>
            <a:ext cx="9906000" cy="276999"/>
          </a:xfrm>
          <a:prstGeom prst="rect">
            <a:avLst/>
          </a:prstGeom>
          <a:solidFill>
            <a:schemeClr val="accent5">
              <a:lumMod val="75000"/>
            </a:schemeClr>
          </a:solidFill>
        </p:spPr>
        <p:txBody>
          <a:bodyPr wrap="square" rtlCol="0">
            <a:spAutoFit/>
          </a:bodyPr>
          <a:lstStyle/>
          <a:p>
            <a:pPr algn="ctr"/>
            <a:r>
              <a:rPr kumimoji="1" lang="ja-JP" altLang="en-US" sz="1200" b="1" dirty="0" smtClean="0">
                <a:solidFill>
                  <a:schemeClr val="bg1"/>
                </a:solidFill>
              </a:rPr>
              <a:t>国が定める基本指針に基づき記載事項を充実させた項目</a:t>
            </a:r>
            <a:endParaRPr kumimoji="1" lang="ja-JP" altLang="en-US" sz="1200" b="1" dirty="0">
              <a:solidFill>
                <a:schemeClr val="bg1"/>
              </a:solidFill>
            </a:endParaRPr>
          </a:p>
        </p:txBody>
      </p:sp>
      <p:graphicFrame>
        <p:nvGraphicFramePr>
          <p:cNvPr id="18" name="表 17"/>
          <p:cNvGraphicFramePr>
            <a:graphicFrameLocks noGrp="1"/>
          </p:cNvGraphicFramePr>
          <p:nvPr>
            <p:extLst>
              <p:ext uri="{D42A27DB-BD31-4B8C-83A1-F6EECF244321}">
                <p14:modId xmlns:p14="http://schemas.microsoft.com/office/powerpoint/2010/main" val="3394977269"/>
              </p:ext>
            </p:extLst>
          </p:nvPr>
        </p:nvGraphicFramePr>
        <p:xfrm>
          <a:off x="26196" y="2457375"/>
          <a:ext cx="9839439" cy="4389120"/>
        </p:xfrm>
        <a:graphic>
          <a:graphicData uri="http://schemas.openxmlformats.org/drawingml/2006/table">
            <a:tbl>
              <a:tblPr firstRow="1" bandRow="1">
                <a:tableStyleId>{2D5ABB26-0587-4C30-8999-92F81FD0307C}</a:tableStyleId>
              </a:tblPr>
              <a:tblGrid>
                <a:gridCol w="348657">
                  <a:extLst>
                    <a:ext uri="{9D8B030D-6E8A-4147-A177-3AD203B41FA5}">
                      <a16:colId xmlns:a16="http://schemas.microsoft.com/office/drawing/2014/main" val="670701019"/>
                    </a:ext>
                  </a:extLst>
                </a:gridCol>
                <a:gridCol w="1118953">
                  <a:extLst>
                    <a:ext uri="{9D8B030D-6E8A-4147-A177-3AD203B41FA5}">
                      <a16:colId xmlns:a16="http://schemas.microsoft.com/office/drawing/2014/main" val="1529772093"/>
                    </a:ext>
                  </a:extLst>
                </a:gridCol>
                <a:gridCol w="3909191">
                  <a:extLst>
                    <a:ext uri="{9D8B030D-6E8A-4147-A177-3AD203B41FA5}">
                      <a16:colId xmlns:a16="http://schemas.microsoft.com/office/drawing/2014/main" val="2872346969"/>
                    </a:ext>
                  </a:extLst>
                </a:gridCol>
                <a:gridCol w="4462638">
                  <a:extLst>
                    <a:ext uri="{9D8B030D-6E8A-4147-A177-3AD203B41FA5}">
                      <a16:colId xmlns:a16="http://schemas.microsoft.com/office/drawing/2014/main" val="2451517452"/>
                    </a:ext>
                  </a:extLst>
                </a:gridCol>
              </a:tblGrid>
              <a:tr h="1043378">
                <a:tc gridSpan="2">
                  <a:txBody>
                    <a:bodyPr/>
                    <a:lstStyle/>
                    <a:p>
                      <a:pPr algn="l"/>
                      <a:r>
                        <a:rPr kumimoji="1" lang="en-US" altLang="ja-JP" sz="1000" b="0" dirty="0" smtClean="0"/>
                        <a:t>【</a:t>
                      </a:r>
                      <a:r>
                        <a:rPr kumimoji="1" lang="ja-JP" altLang="en-US" sz="1000" b="0" dirty="0" smtClean="0"/>
                        <a:t>第２～４</a:t>
                      </a:r>
                      <a:r>
                        <a:rPr kumimoji="1" lang="en-US" altLang="ja-JP" sz="1000" b="0" dirty="0" smtClean="0"/>
                        <a:t>】</a:t>
                      </a:r>
                      <a:r>
                        <a:rPr kumimoji="1" lang="en-US" altLang="ja-JP" sz="940" b="1" dirty="0" smtClean="0">
                          <a:solidFill>
                            <a:srgbClr val="FF0000"/>
                          </a:solidFill>
                        </a:rPr>
                        <a:t>〔</a:t>
                      </a:r>
                      <a:r>
                        <a:rPr kumimoji="1" lang="ja-JP" altLang="en-US" sz="1000" b="1" dirty="0" smtClean="0">
                          <a:solidFill>
                            <a:srgbClr val="FF0000"/>
                          </a:solidFill>
                        </a:rPr>
                        <a:t>拡充</a:t>
                      </a:r>
                      <a:r>
                        <a:rPr kumimoji="1" lang="en-US" altLang="ja-JP" sz="1000" b="1" dirty="0" smtClean="0">
                          <a:solidFill>
                            <a:srgbClr val="FF0000"/>
                          </a:solidFill>
                        </a:rPr>
                        <a:t>〕</a:t>
                      </a:r>
                    </a:p>
                    <a:p>
                      <a:r>
                        <a:rPr kumimoji="1" lang="ja-JP" altLang="en-US" sz="1000" b="0" dirty="0" smtClean="0"/>
                        <a:t>発生予防・まん延防止</a:t>
                      </a:r>
                    </a:p>
                    <a:p>
                      <a:r>
                        <a:rPr kumimoji="1" lang="ja-JP" altLang="en-US" sz="1000" b="0" dirty="0" smtClean="0"/>
                        <a:t>病原体等の情報収集等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kumimoji="1" lang="ja-JP" altLang="en-US"/>
                    </a:p>
                  </a:txBody>
                  <a:tcPr/>
                </a:tc>
                <a:tc>
                  <a:txBody>
                    <a:bodyPr/>
                    <a:lstStyle/>
                    <a:p>
                      <a:pPr marL="139303" indent="-139303">
                        <a:buFont typeface="Wingdings" panose="05000000000000000000" pitchFamily="2" charset="2"/>
                        <a:buChar char="ü"/>
                      </a:pPr>
                      <a:r>
                        <a:rPr lang="ja-JP" altLang="en-US" sz="900" b="1" dirty="0" smtClean="0">
                          <a:solidFill>
                            <a:schemeClr val="tx1"/>
                          </a:solidFill>
                        </a:rPr>
                        <a:t>感染症発生動向調査</a:t>
                      </a:r>
                      <a:r>
                        <a:rPr lang="en-US" altLang="ja-JP" sz="900" b="0" dirty="0" smtClean="0">
                          <a:solidFill>
                            <a:schemeClr val="tx1"/>
                          </a:solidFill>
                        </a:rPr>
                        <a:t>【</a:t>
                      </a:r>
                      <a:r>
                        <a:rPr lang="ja-JP" altLang="en-US" sz="900" b="0" dirty="0" smtClean="0">
                          <a:solidFill>
                            <a:schemeClr val="tx1"/>
                          </a:solidFill>
                        </a:rPr>
                        <a:t>第２</a:t>
                      </a:r>
                      <a:r>
                        <a:rPr lang="en-US" altLang="ja-JP" sz="900" b="0" dirty="0" smtClean="0">
                          <a:solidFill>
                            <a:schemeClr val="tx1"/>
                          </a:solidFill>
                        </a:rPr>
                        <a:t>】</a:t>
                      </a:r>
                    </a:p>
                    <a:p>
                      <a:r>
                        <a:rPr lang="ja-JP" altLang="en-US" sz="900" dirty="0" smtClean="0">
                          <a:solidFill>
                            <a:schemeClr val="tx1"/>
                          </a:solidFill>
                        </a:rPr>
                        <a:t>　 道は、患者情報・病原体情報を医療機関から感染症サーベイランスシ</a:t>
                      </a:r>
                      <a:endParaRPr lang="en-US" altLang="ja-JP" sz="900" dirty="0" smtClean="0">
                        <a:solidFill>
                          <a:schemeClr val="tx1"/>
                        </a:solidFill>
                      </a:endParaRPr>
                    </a:p>
                    <a:p>
                      <a:r>
                        <a:rPr lang="ja-JP" altLang="en-US" sz="900" dirty="0" smtClean="0">
                          <a:solidFill>
                            <a:schemeClr val="tx1"/>
                          </a:solidFill>
                        </a:rPr>
                        <a:t>　 ステムを活用した迅速かつ効果的な情報収集・分析を推進</a:t>
                      </a:r>
                      <a:endParaRPr lang="en-US" altLang="ja-JP" sz="900" b="1" dirty="0" smtClean="0">
                        <a:solidFill>
                          <a:schemeClr val="tx1"/>
                        </a:solidFill>
                      </a:endParaRPr>
                    </a:p>
                    <a:p>
                      <a:pPr marL="139303" marR="0" lvl="0" indent="-139303"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sz="900" b="1" dirty="0" smtClean="0">
                          <a:solidFill>
                            <a:srgbClr val="FF0000"/>
                          </a:solidFill>
                        </a:rPr>
                        <a:t>検疫所との連携</a:t>
                      </a:r>
                      <a:r>
                        <a:rPr lang="en-US" altLang="ja-JP" sz="900" b="0" dirty="0" smtClean="0">
                          <a:solidFill>
                            <a:srgbClr val="FF0000"/>
                          </a:solidFill>
                        </a:rPr>
                        <a:t>【</a:t>
                      </a:r>
                      <a:r>
                        <a:rPr lang="ja-JP" altLang="en-US" sz="900" b="0" dirty="0" smtClean="0">
                          <a:solidFill>
                            <a:srgbClr val="FF0000"/>
                          </a:solidFill>
                        </a:rPr>
                        <a:t>第２</a:t>
                      </a:r>
                      <a:r>
                        <a:rPr lang="en-US" altLang="ja-JP" sz="900" b="0" dirty="0" smtClean="0">
                          <a:solidFill>
                            <a:srgbClr val="FF0000"/>
                          </a:solidFill>
                        </a:rPr>
                        <a: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900" dirty="0" smtClean="0">
                          <a:solidFill>
                            <a:schemeClr val="tx1"/>
                          </a:solidFill>
                        </a:rPr>
                        <a:t>　 道は、連携協議会等を通じるなどして、検疫所との連携体制を構築</a:t>
                      </a:r>
                      <a:endParaRPr lang="en-US" altLang="ja-JP" sz="900" dirty="0" smtClean="0">
                        <a:solidFill>
                          <a:schemeClr val="tx1"/>
                        </a:solidFill>
                      </a:endParaRPr>
                    </a:p>
                    <a:p>
                      <a:pPr marL="139303" marR="0" lvl="0" indent="-139303"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sz="900" b="1" dirty="0" smtClean="0">
                          <a:solidFill>
                            <a:schemeClr val="tx1"/>
                          </a:solidFill>
                        </a:rPr>
                        <a:t>電磁的方法による各種届出等の推進</a:t>
                      </a:r>
                      <a:r>
                        <a:rPr lang="en-US" altLang="ja-JP" sz="900" b="0" dirty="0" smtClean="0">
                          <a:solidFill>
                            <a:schemeClr val="tx1"/>
                          </a:solidFill>
                        </a:rPr>
                        <a:t>【</a:t>
                      </a:r>
                      <a:r>
                        <a:rPr lang="ja-JP" altLang="en-US" sz="900" b="0" dirty="0" smtClean="0">
                          <a:solidFill>
                            <a:schemeClr val="tx1"/>
                          </a:solidFill>
                        </a:rPr>
                        <a:t>第４</a:t>
                      </a:r>
                      <a:r>
                        <a:rPr lang="en-US" altLang="ja-JP" sz="900" b="0" dirty="0" smtClean="0">
                          <a:solidFill>
                            <a:schemeClr val="tx1"/>
                          </a:solidFill>
                        </a:rPr>
                        <a: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900" dirty="0" smtClean="0">
                          <a:solidFill>
                            <a:schemeClr val="tx1"/>
                          </a:solidFill>
                        </a:rPr>
                        <a:t>　 道は、医療機関に電磁的方法による各種届出等の実施を働きかけ</a:t>
                      </a:r>
                      <a:endParaRPr lang="en-US" altLang="ja-JP" sz="9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9303" marR="0" lvl="0" indent="-139303"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sz="900" b="1" dirty="0" smtClean="0"/>
                        <a:t>積極的疫学調査</a:t>
                      </a:r>
                      <a:r>
                        <a:rPr lang="en-US" altLang="ja-JP" sz="900" b="0" dirty="0" smtClean="0"/>
                        <a:t>【</a:t>
                      </a:r>
                      <a:r>
                        <a:rPr lang="ja-JP" altLang="en-US" sz="900" b="0" dirty="0" smtClean="0"/>
                        <a:t>第３</a:t>
                      </a:r>
                      <a:r>
                        <a:rPr lang="en-US" altLang="ja-JP" sz="900" b="0" dirty="0" smtClean="0"/>
                        <a:t>】</a:t>
                      </a:r>
                      <a:endParaRPr lang="en-US" altLang="ja-JP" sz="900" b="1" dirty="0" smtClean="0"/>
                    </a:p>
                    <a:p>
                      <a:r>
                        <a:rPr lang="ja-JP" altLang="en-US" sz="900" b="1" dirty="0" smtClean="0">
                          <a:solidFill>
                            <a:srgbClr val="FF0000"/>
                          </a:solidFill>
                        </a:rPr>
                        <a:t>　 </a:t>
                      </a:r>
                      <a:r>
                        <a:rPr lang="ja-JP" altLang="en-US" sz="880" dirty="0" smtClean="0"/>
                        <a:t>道等は、積極的疫学調査を実施し、感染経路の特定に努めるとともに、ウイルスの</a:t>
                      </a:r>
                      <a:endParaRPr lang="en-US" altLang="ja-JP" sz="880" dirty="0" smtClean="0"/>
                    </a:p>
                    <a:p>
                      <a:r>
                        <a:rPr lang="en-US" altLang="ja-JP" sz="880" dirty="0" smtClean="0"/>
                        <a:t>      </a:t>
                      </a:r>
                      <a:r>
                        <a:rPr lang="ja-JP" altLang="en-US" sz="880" dirty="0" smtClean="0"/>
                        <a:t>特性を把握</a:t>
                      </a:r>
                      <a:endParaRPr lang="en-US" altLang="ja-JP" sz="880" dirty="0" smtClean="0"/>
                    </a:p>
                    <a:p>
                      <a:pPr marL="139303" marR="0" lvl="0" indent="-139303"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sz="900" b="1" dirty="0" smtClean="0">
                          <a:solidFill>
                            <a:srgbClr val="FF0000"/>
                          </a:solidFill>
                        </a:rPr>
                        <a:t>検疫所と連携した入国者への対応</a:t>
                      </a:r>
                      <a:r>
                        <a:rPr lang="en-US" altLang="ja-JP" sz="900" b="0" dirty="0" smtClean="0"/>
                        <a:t>【</a:t>
                      </a:r>
                      <a:r>
                        <a:rPr lang="ja-JP" altLang="en-US" sz="900" b="0" dirty="0" smtClean="0"/>
                        <a:t>第３</a:t>
                      </a:r>
                      <a:r>
                        <a:rPr lang="en-US" altLang="ja-JP" sz="900" b="0" dirty="0" smtClean="0"/>
                        <a:t>】</a:t>
                      </a:r>
                      <a:endParaRPr lang="en-US" altLang="ja-JP" sz="900" b="1" dirty="0" smtClean="0"/>
                    </a:p>
                    <a:p>
                      <a:r>
                        <a:rPr lang="ja-JP" altLang="en-US" sz="900" b="1" dirty="0" smtClean="0"/>
                        <a:t>　 </a:t>
                      </a:r>
                      <a:r>
                        <a:rPr lang="ja-JP" altLang="en-US" sz="900" b="0" dirty="0" smtClean="0"/>
                        <a:t>道は、</a:t>
                      </a:r>
                      <a:r>
                        <a:rPr lang="ja-JP" altLang="en-US" sz="900" dirty="0" smtClean="0"/>
                        <a:t>検疫所からの通知を受け、検疫所と連携の上、入国者・帰国者へ対応</a:t>
                      </a:r>
                      <a:endParaRPr lang="en-US" altLang="ja-JP" sz="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5450041"/>
                  </a:ext>
                </a:extLst>
              </a:tr>
              <a:tr h="76552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t>【</a:t>
                      </a:r>
                      <a:r>
                        <a:rPr kumimoji="1" lang="ja-JP" altLang="en-US" sz="1000" b="0" dirty="0" smtClean="0"/>
                        <a:t>第５</a:t>
                      </a:r>
                      <a:r>
                        <a:rPr kumimoji="1" lang="en-US" altLang="ja-JP" sz="1000" b="0" dirty="0" smtClean="0"/>
                        <a:t>】</a:t>
                      </a:r>
                      <a:r>
                        <a:rPr kumimoji="1" lang="en-US" altLang="ja-JP" sz="940" b="1" dirty="0" smtClean="0">
                          <a:solidFill>
                            <a:srgbClr val="FF0000"/>
                          </a:solidFill>
                        </a:rPr>
                        <a:t>〔</a:t>
                      </a:r>
                      <a:r>
                        <a:rPr kumimoji="1" lang="ja-JP" altLang="en-US" sz="1000" b="1" dirty="0" smtClean="0">
                          <a:solidFill>
                            <a:srgbClr val="FF0000"/>
                          </a:solidFill>
                        </a:rPr>
                        <a:t>拡充</a:t>
                      </a:r>
                      <a:r>
                        <a:rPr kumimoji="1" lang="en-US" altLang="ja-JP" sz="1000" b="1" dirty="0" smtClean="0">
                          <a:solidFill>
                            <a:srgbClr val="FF0000"/>
                          </a:solidFill>
                        </a:rPr>
                        <a:t>〕</a:t>
                      </a:r>
                      <a:endParaRPr kumimoji="1" lang="en-US" altLang="ja-JP" sz="1000" b="1" dirty="0" smtClean="0"/>
                    </a:p>
                    <a:p>
                      <a:pPr algn="ctr"/>
                      <a:r>
                        <a:rPr kumimoji="1" lang="ja-JP" altLang="en-US" sz="1000" b="0" dirty="0" smtClean="0"/>
                        <a:t>検査の実施体制等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kumimoji="1" lang="ja-JP" altLang="en-US"/>
                    </a:p>
                  </a:txBody>
                  <a:tcPr/>
                </a:tc>
                <a:tc>
                  <a:txBody>
                    <a:bodyPr/>
                    <a:lstStyle/>
                    <a:p>
                      <a:pPr marL="139303" indent="-139303">
                        <a:buFont typeface="Wingdings" panose="05000000000000000000" pitchFamily="2" charset="2"/>
                        <a:buChar char="ü"/>
                      </a:pPr>
                      <a:r>
                        <a:rPr lang="ja-JP" altLang="en-US" sz="900" b="1" dirty="0" smtClean="0">
                          <a:solidFill>
                            <a:srgbClr val="FF0000"/>
                          </a:solidFill>
                        </a:rPr>
                        <a:t>民間検査機関等との連携</a:t>
                      </a:r>
                      <a:endParaRPr lang="en-US" altLang="ja-JP" sz="900" b="1" dirty="0" smtClean="0">
                        <a:solidFill>
                          <a:srgbClr val="FF0000"/>
                        </a:solidFill>
                      </a:endParaRPr>
                    </a:p>
                    <a:p>
                      <a:r>
                        <a:rPr lang="ja-JP" altLang="en-US" sz="900" dirty="0" smtClean="0">
                          <a:solidFill>
                            <a:schemeClr val="tx1"/>
                          </a:solidFill>
                        </a:rPr>
                        <a:t>　 道等は、民間検査機関等との検査等措置協定締結により体制整備</a:t>
                      </a:r>
                      <a:endParaRPr lang="en-US" altLang="ja-JP" sz="900" dirty="0" smtClean="0">
                        <a:solidFill>
                          <a:schemeClr val="tx1"/>
                        </a:solidFill>
                      </a:endParaRPr>
                    </a:p>
                    <a:p>
                      <a:pPr marL="139303" indent="-139303">
                        <a:buFont typeface="Wingdings" panose="05000000000000000000" pitchFamily="2" charset="2"/>
                        <a:buChar char="ü"/>
                      </a:pPr>
                      <a:r>
                        <a:rPr lang="ja-JP" altLang="en-US" sz="900" b="1" dirty="0" smtClean="0">
                          <a:solidFill>
                            <a:schemeClr val="tx1"/>
                          </a:solidFill>
                        </a:rPr>
                        <a:t>衛生研究所による検査の実施体制・検査能力の向上</a:t>
                      </a:r>
                      <a:endParaRPr lang="en-US" altLang="ja-JP" sz="900" b="1" dirty="0" smtClean="0">
                        <a:solidFill>
                          <a:schemeClr val="tx1"/>
                        </a:solidFill>
                      </a:endParaRPr>
                    </a:p>
                    <a:p>
                      <a:r>
                        <a:rPr lang="ja-JP" altLang="en-US" sz="900" dirty="0" smtClean="0">
                          <a:solidFill>
                            <a:schemeClr val="tx1"/>
                          </a:solidFill>
                        </a:rPr>
                        <a:t>　 ・道は、衛生研究所における計画的な人員の確保等の体制を整備</a:t>
                      </a:r>
                      <a:endParaRPr lang="en-US" altLang="ja-JP" sz="900" dirty="0" smtClean="0">
                        <a:solidFill>
                          <a:schemeClr val="tx1"/>
                        </a:solidFill>
                      </a:endParaRPr>
                    </a:p>
                    <a:p>
                      <a:r>
                        <a:rPr lang="ja-JP" altLang="en-US" sz="900" dirty="0" smtClean="0">
                          <a:solidFill>
                            <a:schemeClr val="tx1"/>
                          </a:solidFill>
                        </a:rPr>
                        <a:t>　 ・道は、研修や実践的な訓練を実施、検査試薬等の物品を確保</a:t>
                      </a:r>
                      <a:endParaRPr lang="en-US" altLang="ja-JP" sz="9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9303" indent="-139303">
                        <a:buFont typeface="Wingdings" panose="05000000000000000000" pitchFamily="2" charset="2"/>
                        <a:buChar char="ü"/>
                      </a:pPr>
                      <a:r>
                        <a:rPr lang="ja-JP" altLang="en-US" sz="900" b="1" dirty="0" smtClean="0">
                          <a:solidFill>
                            <a:srgbClr val="FF0000"/>
                          </a:solidFill>
                        </a:rPr>
                        <a:t>検査等措置協定に基づく検査体制</a:t>
                      </a:r>
                      <a:endParaRPr lang="en-US" altLang="ja-JP" sz="900" b="1" dirty="0" smtClean="0">
                        <a:solidFill>
                          <a:srgbClr val="FF0000"/>
                        </a:solidFill>
                      </a:endParaRPr>
                    </a:p>
                    <a:p>
                      <a:r>
                        <a:rPr lang="ja-JP" altLang="en-US" sz="900" dirty="0" smtClean="0"/>
                        <a:t>　 道等と協定を締結した民間検査機関又は医療機関による検査の実施</a:t>
                      </a:r>
                      <a:endParaRPr lang="en-US" altLang="ja-JP" sz="900" dirty="0" smtClean="0"/>
                    </a:p>
                    <a:p>
                      <a:pPr marL="139303" indent="-139303">
                        <a:buFont typeface="Wingdings" panose="05000000000000000000" pitchFamily="2" charset="2"/>
                        <a:buChar char="ü"/>
                      </a:pPr>
                      <a:r>
                        <a:rPr lang="ja-JP" altLang="en-US" sz="900" b="1" dirty="0" smtClean="0"/>
                        <a:t>衛生研究所における検査体制</a:t>
                      </a:r>
                      <a:endParaRPr lang="en-US" altLang="ja-JP" sz="900" b="1" dirty="0" smtClean="0"/>
                    </a:p>
                    <a:p>
                      <a:r>
                        <a:rPr lang="ja-JP" altLang="en-US" sz="900" dirty="0" smtClean="0"/>
                        <a:t>　 新興感染症の発生初期における検査の実施</a:t>
                      </a:r>
                      <a:endParaRPr lang="en-US" altLang="ja-JP" sz="900" dirty="0" smtClean="0"/>
                    </a:p>
                    <a:p>
                      <a:endParaRPr kumimoji="1" lang="ja-JP" alt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0726085"/>
                  </a:ext>
                </a:extLst>
              </a:tr>
              <a:tr h="254735">
                <a:tc gridSpan="2">
                  <a:txBody>
                    <a:bodyPr/>
                    <a:lstStyle/>
                    <a:p>
                      <a:pPr algn="ctr"/>
                      <a:r>
                        <a:rPr kumimoji="1" lang="en-US" altLang="ja-JP" sz="1000" b="0" dirty="0" smtClean="0"/>
                        <a:t>【</a:t>
                      </a:r>
                      <a:r>
                        <a:rPr kumimoji="1" lang="ja-JP" altLang="en-US" sz="1000" b="0" dirty="0" smtClean="0"/>
                        <a:t>第６</a:t>
                      </a:r>
                      <a:r>
                        <a:rPr kumimoji="1" lang="en-US" altLang="ja-JP" sz="1000" b="0" dirty="0" smtClean="0"/>
                        <a:t>】</a:t>
                      </a:r>
                      <a:r>
                        <a:rPr kumimoji="1" lang="ja-JP" altLang="en-US" sz="1000" b="0" dirty="0" smtClean="0"/>
                        <a:t>医療提供体制</a:t>
                      </a:r>
                      <a:endParaRPr kumimoji="1" lang="ja-JP" altLang="en-US" sz="1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hMerge="1">
                  <a:txBody>
                    <a:bodyPr/>
                    <a:lstStyle/>
                    <a:p>
                      <a:endParaRPr kumimoji="1" lang="ja-JP" altLang="en-US"/>
                    </a:p>
                  </a:txBody>
                  <a:tcPr/>
                </a:tc>
                <a:tc rowSpan="2">
                  <a:txBody>
                    <a:bodyPr/>
                    <a:lstStyle/>
                    <a:p>
                      <a:pPr marL="139303" indent="-139303">
                        <a:buFont typeface="Wingdings" panose="05000000000000000000" pitchFamily="2" charset="2"/>
                        <a:buChar char="ü"/>
                      </a:pPr>
                      <a:r>
                        <a:rPr lang="ja-JP" altLang="en-US" sz="900" b="1" dirty="0" smtClean="0"/>
                        <a:t>感染症に係る医療の提供体制</a:t>
                      </a:r>
                      <a:endParaRPr lang="en-US" altLang="ja-JP" sz="900" b="1" dirty="0" smtClean="0"/>
                    </a:p>
                    <a:p>
                      <a:r>
                        <a:rPr lang="ja-JP" altLang="en-US" sz="900" dirty="0" smtClean="0"/>
                        <a:t>　 第一種・第二種感染症指定医療機関で対応</a:t>
                      </a:r>
                      <a:endParaRPr lang="en-US" altLang="ja-JP" sz="900" dirty="0" smtClean="0"/>
                    </a:p>
                    <a:p>
                      <a:pPr marL="139303" indent="-139303">
                        <a:buFont typeface="Wingdings" panose="05000000000000000000" pitchFamily="2" charset="2"/>
                        <a:buChar char="ü"/>
                      </a:pPr>
                      <a:r>
                        <a:rPr lang="ja-JP" altLang="en-US" sz="900" b="1" dirty="0" smtClean="0">
                          <a:solidFill>
                            <a:srgbClr val="FF0000"/>
                          </a:solidFill>
                        </a:rPr>
                        <a:t>新興感染症の病床を確保する医療機関及び感染症患者以外の患者の受入等を担当する後方支援医療機関との医療措置協定の締結</a:t>
                      </a:r>
                      <a:endParaRPr lang="en-US" altLang="ja-JP" sz="900" b="1" dirty="0" smtClean="0">
                        <a:solidFill>
                          <a:srgbClr val="FF0000"/>
                        </a:solidFill>
                      </a:endParaRPr>
                    </a:p>
                    <a:p>
                      <a:r>
                        <a:rPr lang="ja-JP" altLang="en-US" sz="900" dirty="0" smtClean="0"/>
                        <a:t>　 道は、医療措置協定の締結により入院体制や後方支援体制を整備</a:t>
                      </a:r>
                      <a:r>
                        <a:rPr lang="ja-JP" altLang="en-US" sz="900" baseline="0" dirty="0" smtClean="0"/>
                        <a:t>  </a:t>
                      </a:r>
                      <a:endParaRPr lang="en-US" altLang="ja-JP" sz="900" baseline="0" dirty="0" smtClean="0"/>
                    </a:p>
                    <a:p>
                      <a:r>
                        <a:rPr lang="ja-JP" altLang="en-US" sz="900" dirty="0" smtClean="0"/>
                        <a:t>　 （第一種協定指定医療機関として指定）</a:t>
                      </a:r>
                      <a:endParaRPr lang="en-US" altLang="ja-JP" sz="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139303" indent="-139303">
                        <a:buFont typeface="Wingdings" panose="05000000000000000000" pitchFamily="2" charset="2"/>
                        <a:buChar char="ü"/>
                      </a:pPr>
                      <a:r>
                        <a:rPr lang="ja-JP" altLang="en-US" sz="900" b="1" dirty="0" smtClean="0">
                          <a:solidFill>
                            <a:srgbClr val="FF0000"/>
                          </a:solidFill>
                        </a:rPr>
                        <a:t>医療措置協定に基づく病床確保及び後方支援</a:t>
                      </a:r>
                      <a:endParaRPr lang="en-US" altLang="ja-JP" sz="900" b="1" dirty="0" smtClean="0">
                        <a:solidFill>
                          <a:srgbClr val="FF0000"/>
                        </a:solidFill>
                      </a:endParaRPr>
                    </a:p>
                    <a:p>
                      <a:r>
                        <a:rPr lang="ja-JP" altLang="en-US" sz="900" dirty="0" smtClean="0"/>
                        <a:t>　 道からの要請による病床の確保及び後方支援の実施</a:t>
                      </a:r>
                      <a:endParaRPr lang="en-US" altLang="ja-JP" sz="900" dirty="0" smtClean="0"/>
                    </a:p>
                    <a:p>
                      <a:pPr marL="139303" indent="-139303">
                        <a:buFont typeface="Wingdings" panose="05000000000000000000" pitchFamily="2" charset="2"/>
                        <a:buChar char="ü"/>
                      </a:pPr>
                      <a:r>
                        <a:rPr lang="ja-JP" altLang="en-US" sz="900" b="1" dirty="0" smtClean="0">
                          <a:solidFill>
                            <a:srgbClr val="FF0000"/>
                          </a:solidFill>
                        </a:rPr>
                        <a:t>重症用病床や特に配慮が必要な患者等への医療の提供</a:t>
                      </a:r>
                      <a:endParaRPr lang="en-US" altLang="ja-JP" sz="900" b="1" dirty="0" smtClean="0">
                        <a:solidFill>
                          <a:srgbClr val="FF0000"/>
                        </a:solidFill>
                      </a:endParaRPr>
                    </a:p>
                    <a:p>
                      <a:r>
                        <a:rPr lang="ja-JP" altLang="en-US" sz="900" dirty="0" smtClean="0"/>
                        <a:t>　 重症者用の病床確保や特に配慮が必要な患者、感染症以外の患者に対する医療</a:t>
                      </a:r>
                      <a:endParaRPr lang="en-US" altLang="ja-JP" sz="900" dirty="0" smtClean="0"/>
                    </a:p>
                    <a:p>
                      <a:r>
                        <a:rPr lang="ja-JP" altLang="en-US" sz="900" dirty="0" smtClean="0"/>
                        <a:t>　 提供</a:t>
                      </a:r>
                      <a:endParaRPr lang="en-US" altLang="ja-JP" sz="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8572740"/>
                  </a:ext>
                </a:extLst>
              </a:tr>
              <a:tr h="634720">
                <a:tc rowSpan="4">
                  <a:txBody>
                    <a:bodyPr/>
                    <a:lstStyle/>
                    <a:p>
                      <a:pPr algn="ctr"/>
                      <a:endParaRPr kumimoji="1" lang="ja-JP" altLang="en-US" sz="1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ja-JP" altLang="en-US" sz="1000" b="1" dirty="0" smtClean="0">
                          <a:solidFill>
                            <a:srgbClr val="FF0000"/>
                          </a:solidFill>
                        </a:rPr>
                        <a:t>（以下新設）</a:t>
                      </a:r>
                      <a:endParaRPr kumimoji="1" lang="en-US" altLang="ja-JP" sz="1000" b="1" dirty="0" smtClean="0">
                        <a:solidFill>
                          <a:srgbClr val="FF0000"/>
                        </a:solidFill>
                      </a:endParaRPr>
                    </a:p>
                    <a:p>
                      <a:pPr algn="ctr"/>
                      <a:r>
                        <a:rPr kumimoji="1" lang="ja-JP" altLang="en-US" sz="1000" b="0" dirty="0" smtClean="0"/>
                        <a:t>入院・後方支援</a:t>
                      </a:r>
                      <a:endParaRPr kumimoji="1" lang="ja-JP" altLang="en-US" sz="1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vMerge="1">
                  <a:txBody>
                    <a:bodyPr/>
                    <a:lstStyle/>
                    <a:p>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8050149"/>
                  </a:ext>
                </a:extLst>
              </a:tr>
              <a:tr h="489200">
                <a:tc vMerge="1">
                  <a:txBody>
                    <a:bodyPr/>
                    <a:lstStyle/>
                    <a:p>
                      <a:pPr algn="ctr"/>
                      <a:endParaRPr kumimoji="1" lang="ja-JP" alt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b="0" dirty="0" smtClean="0"/>
                        <a:t>発熱外来</a:t>
                      </a:r>
                      <a:endParaRPr kumimoji="1" lang="ja-JP" altLang="en-US" sz="1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新興感染症の発熱外来を担当する医療機関との医療措置協定の締結</a:t>
                      </a:r>
                      <a:endParaRPr lang="en-US" altLang="ja-JP" sz="900" b="1" dirty="0" smtClean="0">
                        <a:solidFill>
                          <a:srgbClr val="FF0000"/>
                        </a:solidFill>
                      </a:endParaRPr>
                    </a:p>
                    <a:p>
                      <a:r>
                        <a:rPr lang="ja-JP" altLang="en-US" sz="900" dirty="0" smtClean="0"/>
                        <a:t>　 道は、医療措置協定の締結により発熱外来の体制を整備</a:t>
                      </a:r>
                      <a:endParaRPr lang="en-US" altLang="ja-JP" sz="900" dirty="0" smtClean="0"/>
                    </a:p>
                    <a:p>
                      <a:r>
                        <a:rPr lang="ja-JP" altLang="en-US" sz="900" dirty="0" smtClean="0"/>
                        <a:t>　（第二種協定指定医療機関として指定）</a:t>
                      </a:r>
                      <a:endParaRPr lang="en-US" altLang="ja-JP" sz="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9303" indent="-139303">
                        <a:buFont typeface="Wingdings" panose="05000000000000000000" pitchFamily="2" charset="2"/>
                        <a:buChar char="ü"/>
                      </a:pPr>
                      <a:r>
                        <a:rPr lang="ja-JP" altLang="en-US" sz="900" b="1" dirty="0" smtClean="0">
                          <a:solidFill>
                            <a:srgbClr val="FF0000"/>
                          </a:solidFill>
                        </a:rPr>
                        <a:t>医療措置協定に基づく発熱外来の対応</a:t>
                      </a:r>
                      <a:endParaRPr lang="en-US" altLang="ja-JP" sz="900" b="1" dirty="0" smtClean="0">
                        <a:solidFill>
                          <a:srgbClr val="FF0000"/>
                        </a:solidFill>
                      </a:endParaRPr>
                    </a:p>
                    <a:p>
                      <a:r>
                        <a:rPr lang="ja-JP" altLang="en-US" sz="900" dirty="0" smtClean="0"/>
                        <a:t>　 道からの要請による発熱外来の実施</a:t>
                      </a:r>
                      <a:endParaRPr lang="en-US" altLang="ja-JP" sz="900" dirty="0" smtClean="0"/>
                    </a:p>
                    <a:p>
                      <a:endParaRPr kumimoji="1" lang="ja-JP" alt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628893"/>
                  </a:ext>
                </a:extLst>
              </a:tr>
              <a:tr h="622618">
                <a:tc vMerge="1">
                  <a:txBody>
                    <a:bodyPr/>
                    <a:lstStyle/>
                    <a:p>
                      <a:pPr algn="ctr"/>
                      <a:endParaRPr kumimoji="1" lang="ja-JP" alt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000" b="0" baseline="0" dirty="0" smtClean="0"/>
                        <a:t> </a:t>
                      </a:r>
                      <a:r>
                        <a:rPr kumimoji="1" lang="ja-JP" altLang="en-US" sz="1000" b="0" dirty="0" smtClean="0"/>
                        <a:t>自宅療養者等へ</a:t>
                      </a:r>
                      <a:endParaRPr kumimoji="1" lang="en-US" altLang="ja-JP" sz="1000" b="0" dirty="0" smtClean="0"/>
                    </a:p>
                    <a:p>
                      <a:pPr algn="l"/>
                      <a:r>
                        <a:rPr kumimoji="1" lang="en-US" altLang="ja-JP" sz="1000" b="0" baseline="0" dirty="0" smtClean="0"/>
                        <a:t> </a:t>
                      </a:r>
                      <a:r>
                        <a:rPr kumimoji="1" lang="ja-JP" altLang="en-US" sz="1000" b="0" dirty="0" smtClean="0"/>
                        <a:t>の医療の提供</a:t>
                      </a:r>
                      <a:endParaRPr kumimoji="1" lang="ja-JP" altLang="en-US" sz="1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新興感染症の自宅療養者等（高齢者施設、障害者施設等）を担当する医療機関との医療措置協定の締結</a:t>
                      </a:r>
                      <a:endParaRPr lang="en-US" altLang="ja-JP" sz="900" b="1" dirty="0" smtClean="0">
                        <a:solidFill>
                          <a:srgbClr val="FF0000"/>
                        </a:solidFill>
                      </a:endParaRPr>
                    </a:p>
                    <a:p>
                      <a:r>
                        <a:rPr lang="ja-JP" altLang="en-US" sz="900" dirty="0" smtClean="0"/>
                        <a:t>　 道は、医療措置協定の締結により自宅療養者等への医療体制を整備</a:t>
                      </a:r>
                      <a:endParaRPr lang="en-US" altLang="ja-JP" sz="900" dirty="0" smtClean="0"/>
                    </a:p>
                    <a:p>
                      <a:r>
                        <a:rPr lang="ja-JP" altLang="en-US" sz="900" dirty="0" smtClean="0"/>
                        <a:t>　（第二種協定指定医療機関として指定）</a:t>
                      </a:r>
                      <a:endParaRPr lang="en-US" altLang="ja-JP" sz="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9303" indent="-139303">
                        <a:buFont typeface="Wingdings" panose="05000000000000000000" pitchFamily="2" charset="2"/>
                        <a:buChar char="ü"/>
                      </a:pPr>
                      <a:r>
                        <a:rPr lang="ja-JP" altLang="en-US" sz="900" b="1" dirty="0" smtClean="0">
                          <a:solidFill>
                            <a:srgbClr val="FF0000"/>
                          </a:solidFill>
                        </a:rPr>
                        <a:t>医療措置協定に基づく自宅療養者等に対する医療提供の対応</a:t>
                      </a:r>
                      <a:endParaRPr lang="en-US" altLang="ja-JP" sz="900" b="1" dirty="0" smtClean="0">
                        <a:solidFill>
                          <a:srgbClr val="FF0000"/>
                        </a:solidFill>
                      </a:endParaRPr>
                    </a:p>
                    <a:p>
                      <a:r>
                        <a:rPr lang="ja-JP" altLang="en-US" sz="900" dirty="0" smtClean="0"/>
                        <a:t>　 道からの要請による自宅療養者等に対する医療提供の実施</a:t>
                      </a:r>
                      <a:endParaRPr lang="en-US" altLang="ja-JP" sz="900" dirty="0" smtClean="0"/>
                    </a:p>
                    <a:p>
                      <a:endParaRPr kumimoji="1" lang="ja-JP" alt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0574952"/>
                  </a:ext>
                </a:extLst>
              </a:tr>
              <a:tr h="489200">
                <a:tc vMerge="1">
                  <a:txBody>
                    <a:bodyPr/>
                    <a:lstStyle/>
                    <a:p>
                      <a:pPr algn="ctr"/>
                      <a:endParaRPr kumimoji="1" lang="ja-JP" alt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b="0" dirty="0" smtClean="0"/>
                        <a:t>医療人材派遣</a:t>
                      </a:r>
                      <a:endParaRPr kumimoji="1" lang="en-US" altLang="ja-JP" sz="1000" b="0" dirty="0" smtClean="0"/>
                    </a:p>
                    <a:p>
                      <a:pPr algn="ctr"/>
                      <a:r>
                        <a:rPr kumimoji="1" lang="ja-JP" altLang="en-US" sz="900" b="0" dirty="0" smtClean="0"/>
                        <a:t>（第</a:t>
                      </a:r>
                      <a:r>
                        <a:rPr kumimoji="1" lang="en-US" altLang="ja-JP" sz="900" b="0" dirty="0" smtClean="0"/>
                        <a:t>13</a:t>
                      </a:r>
                      <a:r>
                        <a:rPr kumimoji="1" lang="ja-JP" altLang="en-US" sz="900" b="0" dirty="0" err="1" smtClean="0"/>
                        <a:t>にも</a:t>
                      </a:r>
                      <a:r>
                        <a:rPr kumimoji="1" lang="ja-JP" altLang="en-US" sz="900" b="0" dirty="0" smtClean="0"/>
                        <a:t>記載）</a:t>
                      </a:r>
                      <a:endParaRPr kumimoji="1" lang="ja-JP" altLang="en-US" sz="9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医療従事者の派遣を担当する医療機関との医療措置協定の締結</a:t>
                      </a:r>
                      <a:endParaRPr lang="en-US" altLang="ja-JP" sz="900" b="1" dirty="0" smtClean="0">
                        <a:solidFill>
                          <a:srgbClr val="FF0000"/>
                        </a:solidFill>
                      </a:endParaRPr>
                    </a:p>
                    <a:p>
                      <a:r>
                        <a:rPr lang="ja-JP" altLang="en-US" sz="900" dirty="0" smtClean="0"/>
                        <a:t>　 医療機関は、対応能力を高めるため自機関の医療従事者へ訓練・研</a:t>
                      </a:r>
                      <a:endParaRPr lang="en-US" altLang="ja-JP" sz="900" dirty="0" smtClean="0"/>
                    </a:p>
                    <a:p>
                      <a:r>
                        <a:rPr lang="ja-JP" altLang="en-US" sz="900" dirty="0" smtClean="0"/>
                        <a:t>　 修の実施</a:t>
                      </a:r>
                      <a:endParaRPr lang="en-US" altLang="ja-JP" sz="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9303" indent="-139303">
                        <a:buFont typeface="Wingdings" panose="05000000000000000000" pitchFamily="2" charset="2"/>
                        <a:buChar char="ü"/>
                      </a:pPr>
                      <a:r>
                        <a:rPr lang="ja-JP" altLang="en-US" sz="900" b="1" dirty="0" smtClean="0">
                          <a:solidFill>
                            <a:srgbClr val="FF0000"/>
                          </a:solidFill>
                        </a:rPr>
                        <a:t>医療措置協定に基づく医療人材の派遣</a:t>
                      </a:r>
                      <a:endParaRPr lang="en-US" altLang="ja-JP" sz="900" b="1" dirty="0" smtClean="0">
                        <a:solidFill>
                          <a:srgbClr val="FF0000"/>
                        </a:solidFill>
                      </a:endParaRPr>
                    </a:p>
                    <a:p>
                      <a:r>
                        <a:rPr lang="ja-JP" altLang="en-US" sz="900" dirty="0" smtClean="0"/>
                        <a:t>　 道からの要請による医療人材の派遣</a:t>
                      </a:r>
                      <a:endParaRPr lang="en-US" altLang="ja-JP" sz="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7510803"/>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1132260250"/>
              </p:ext>
            </p:extLst>
          </p:nvPr>
        </p:nvGraphicFramePr>
        <p:xfrm>
          <a:off x="26196" y="1622967"/>
          <a:ext cx="9839439" cy="502920"/>
        </p:xfrm>
        <a:graphic>
          <a:graphicData uri="http://schemas.openxmlformats.org/drawingml/2006/table">
            <a:tbl>
              <a:tblPr firstRow="1" bandRow="1">
                <a:tableStyleId>{5940675A-B579-460E-94D1-54222C63F5DA}</a:tableStyleId>
              </a:tblPr>
              <a:tblGrid>
                <a:gridCol w="1483306">
                  <a:extLst>
                    <a:ext uri="{9D8B030D-6E8A-4147-A177-3AD203B41FA5}">
                      <a16:colId xmlns:a16="http://schemas.microsoft.com/office/drawing/2014/main" val="2377296164"/>
                    </a:ext>
                  </a:extLst>
                </a:gridCol>
                <a:gridCol w="8356133">
                  <a:extLst>
                    <a:ext uri="{9D8B030D-6E8A-4147-A177-3AD203B41FA5}">
                      <a16:colId xmlns:a16="http://schemas.microsoft.com/office/drawing/2014/main" val="3744296633"/>
                    </a:ext>
                  </a:extLst>
                </a:gridCol>
              </a:tblGrid>
              <a:tr h="457424">
                <a:tc>
                  <a:txBody>
                    <a:bodyPr/>
                    <a:lstStyle/>
                    <a:p>
                      <a:pPr>
                        <a:lnSpc>
                          <a:spcPts val="500"/>
                        </a:lnSpc>
                      </a:pPr>
                      <a:endParaRPr kumimoji="1" lang="en-US" altLang="ja-JP" sz="1000" dirty="0" smtClean="0"/>
                    </a:p>
                    <a:p>
                      <a:r>
                        <a:rPr kumimoji="1" lang="en-US" altLang="ja-JP" sz="1000" dirty="0" smtClean="0"/>
                        <a:t>【</a:t>
                      </a:r>
                      <a:r>
                        <a:rPr kumimoji="1" lang="ja-JP" altLang="en-US" sz="1000" dirty="0" smtClean="0"/>
                        <a:t>第１</a:t>
                      </a:r>
                      <a:r>
                        <a:rPr kumimoji="1" lang="en-US" altLang="ja-JP" sz="1000" dirty="0" smtClean="0"/>
                        <a:t>】</a:t>
                      </a:r>
                    </a:p>
                    <a:p>
                      <a:pPr algn="ctr"/>
                      <a:r>
                        <a:rPr kumimoji="1" lang="ja-JP" altLang="en-US" sz="1000" dirty="0" smtClean="0"/>
                        <a:t>基本的な方向</a:t>
                      </a:r>
                      <a:endParaRPr kumimoji="1" lang="ja-JP" altLang="en-US" sz="1000" dirty="0"/>
                    </a:p>
                  </a:txBody>
                  <a:tcPr>
                    <a:lnB w="12700" cap="flat" cmpd="sng" algn="ctr">
                      <a:solidFill>
                        <a:schemeClr val="tx1"/>
                      </a:solidFill>
                      <a:prstDash val="solid"/>
                      <a:round/>
                      <a:headEnd type="none" w="med" len="med"/>
                      <a:tailEnd type="none" w="med" len="med"/>
                    </a:lnB>
                    <a:solidFill>
                      <a:schemeClr val="accent4"/>
                    </a:solidFill>
                  </a:tcPr>
                </a:tc>
                <a:tc>
                  <a:txBody>
                    <a:bodyPr/>
                    <a:lstStyle/>
                    <a:p>
                      <a:pPr marL="171450" indent="-171450">
                        <a:buFont typeface="Wingdings" panose="05000000000000000000" pitchFamily="2" charset="2"/>
                        <a:buChar char="ü"/>
                      </a:pPr>
                      <a:r>
                        <a:rPr kumimoji="1" lang="ja-JP" altLang="en-US" sz="900" b="1" dirty="0" smtClean="0">
                          <a:solidFill>
                            <a:schemeClr val="tx1"/>
                          </a:solidFill>
                        </a:rPr>
                        <a:t>道及び市町村の果たすべき役割、道民、医師等、獣医師等に求められる対応</a:t>
                      </a:r>
                      <a:endParaRPr kumimoji="1" lang="en-US" altLang="ja-JP" sz="900" b="1" dirty="0" smtClean="0">
                        <a:solidFill>
                          <a:schemeClr val="tx1"/>
                        </a:solidFill>
                      </a:endParaRPr>
                    </a:p>
                    <a:p>
                      <a:pPr marL="171450" indent="-171450">
                        <a:buFont typeface="Wingdings" panose="05000000000000000000" pitchFamily="2" charset="2"/>
                        <a:buChar char="ü"/>
                      </a:pPr>
                      <a:r>
                        <a:rPr kumimoji="1" lang="ja-JP" altLang="en-US" sz="900" b="1" dirty="0" smtClean="0">
                          <a:solidFill>
                            <a:schemeClr val="tx1"/>
                          </a:solidFill>
                        </a:rPr>
                        <a:t>予防接種の推進</a:t>
                      </a:r>
                      <a:endParaRPr kumimoji="1" lang="en-US" altLang="ja-JP" sz="900" b="1" dirty="0" smtClean="0">
                        <a:solidFill>
                          <a:schemeClr val="tx1"/>
                        </a:solidFill>
                      </a:endParaRPr>
                    </a:p>
                    <a:p>
                      <a:pPr marL="171450" indent="-171450">
                        <a:buFont typeface="Wingdings" panose="05000000000000000000" pitchFamily="2" charset="2"/>
                        <a:buChar char="ü"/>
                      </a:pPr>
                      <a:r>
                        <a:rPr kumimoji="1" lang="ja-JP" altLang="en-US" sz="900" b="1" dirty="0" smtClean="0">
                          <a:solidFill>
                            <a:srgbClr val="FF0000"/>
                          </a:solidFill>
                        </a:rPr>
                        <a:t>連携協議会の設置、数値目標の考え方</a:t>
                      </a:r>
                      <a:endParaRPr kumimoji="1" lang="en-US" altLang="ja-JP" sz="900" b="1" dirty="0" smtClean="0">
                        <a:solidFill>
                          <a:srgbClr val="FF0000"/>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3202108"/>
                  </a:ext>
                </a:extLst>
              </a:tr>
            </a:tbl>
          </a:graphicData>
        </a:graphic>
      </p:graphicFrame>
      <p:sp>
        <p:nvSpPr>
          <p:cNvPr id="15" name="スライド番号プレースホルダー 1"/>
          <p:cNvSpPr>
            <a:spLocks noGrp="1"/>
          </p:cNvSpPr>
          <p:nvPr>
            <p:ph type="sldNum" sz="quarter" idx="12"/>
          </p:nvPr>
        </p:nvSpPr>
        <p:spPr>
          <a:xfrm>
            <a:off x="7677150" y="6492875"/>
            <a:ext cx="2228850" cy="365125"/>
          </a:xfrm>
        </p:spPr>
        <p:txBody>
          <a:bodyPr/>
          <a:lstStyle/>
          <a:p>
            <a:r>
              <a:rPr lang="en-US" altLang="ja-JP" sz="4000" dirty="0" smtClean="0"/>
              <a:t>11</a:t>
            </a:r>
            <a:endParaRPr lang="ja-JP" altLang="en-US" sz="4000" dirty="0"/>
          </a:p>
        </p:txBody>
      </p:sp>
      <p:sp>
        <p:nvSpPr>
          <p:cNvPr id="16" name="テキスト ボックス 15"/>
          <p:cNvSpPr txBox="1"/>
          <p:nvPr/>
        </p:nvSpPr>
        <p:spPr>
          <a:xfrm>
            <a:off x="36666" y="365042"/>
            <a:ext cx="3773332" cy="276999"/>
          </a:xfrm>
          <a:prstGeom prst="rect">
            <a:avLst/>
          </a:prstGeom>
          <a:noFill/>
        </p:spPr>
        <p:txBody>
          <a:bodyPr wrap="square" rtlCol="0">
            <a:spAutoFit/>
          </a:bodyPr>
          <a:lstStyle/>
          <a:p>
            <a:r>
              <a:rPr kumimoji="1" lang="en-US" altLang="ja-JP" sz="1200" b="1" dirty="0" smtClean="0"/>
              <a:t>【</a:t>
            </a:r>
            <a:r>
              <a:rPr kumimoji="1" lang="ja-JP" altLang="en-US" sz="1200" b="1" dirty="0" smtClean="0"/>
              <a:t>次期「北海道感染症予防計画」</a:t>
            </a:r>
            <a:r>
              <a:rPr kumimoji="1" lang="en-US" altLang="ja-JP" sz="1200" b="1" dirty="0" smtClean="0"/>
              <a:t>(</a:t>
            </a:r>
            <a:r>
              <a:rPr kumimoji="1" lang="ja-JP" altLang="en-US" sz="1200" b="1" dirty="0" smtClean="0"/>
              <a:t>素案</a:t>
            </a:r>
            <a:r>
              <a:rPr kumimoji="1" lang="en-US" altLang="ja-JP" sz="1200" b="1" dirty="0" smtClean="0"/>
              <a:t>) </a:t>
            </a:r>
            <a:r>
              <a:rPr kumimoji="1" lang="ja-JP" altLang="en-US" sz="1200" b="1" dirty="0" smtClean="0"/>
              <a:t>の特徴</a:t>
            </a:r>
            <a:r>
              <a:rPr kumimoji="1" lang="en-US" altLang="ja-JP" sz="1200" b="1" dirty="0" smtClean="0"/>
              <a:t>】</a:t>
            </a:r>
            <a:endParaRPr kumimoji="1" lang="ja-JP" altLang="en-US" sz="1400" b="1" dirty="0">
              <a:solidFill>
                <a:schemeClr val="bg1"/>
              </a:solidFill>
            </a:endParaRPr>
          </a:p>
        </p:txBody>
      </p:sp>
      <p:sp>
        <p:nvSpPr>
          <p:cNvPr id="19" name="角丸四角形 18"/>
          <p:cNvSpPr/>
          <p:nvPr/>
        </p:nvSpPr>
        <p:spPr>
          <a:xfrm>
            <a:off x="182627" y="629951"/>
            <a:ext cx="9698245" cy="5858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82628" y="643093"/>
            <a:ext cx="5802282" cy="578819"/>
          </a:xfrm>
          <a:prstGeom prst="rect">
            <a:avLst/>
          </a:prstGeom>
          <a:noFill/>
          <a:ln>
            <a:noFill/>
          </a:ln>
        </p:spPr>
        <p:txBody>
          <a:bodyPr wrap="square" rtlCol="0">
            <a:noAutofit/>
          </a:bodyPr>
          <a:lstStyle/>
          <a:p>
            <a:r>
              <a:rPr kumimoji="1" lang="ja-JP" altLang="en-US" sz="1100" dirty="0" smtClean="0"/>
              <a:t>① </a:t>
            </a:r>
            <a:r>
              <a:rPr kumimoji="1" lang="ja-JP" altLang="en-US" sz="1100" b="1" dirty="0" smtClean="0">
                <a:solidFill>
                  <a:srgbClr val="FF0000"/>
                </a:solidFill>
              </a:rPr>
              <a:t>「北海道感染症対策連携協議会」の設置</a:t>
            </a:r>
            <a:r>
              <a:rPr kumimoji="1" lang="en-US" altLang="ja-JP" sz="1100" dirty="0" smtClean="0"/>
              <a:t>【</a:t>
            </a:r>
            <a:r>
              <a:rPr kumimoji="1" lang="ja-JP" altLang="en-US" sz="1100" dirty="0" smtClean="0"/>
              <a:t>関係機関間の連携強化等</a:t>
            </a:r>
            <a:r>
              <a:rPr kumimoji="1" lang="en-US" altLang="ja-JP" sz="1100" dirty="0" smtClean="0"/>
              <a:t>】</a:t>
            </a:r>
            <a:r>
              <a:rPr kumimoji="1" lang="ja-JP" altLang="en-US" sz="1100" dirty="0" smtClean="0"/>
              <a:t>　</a:t>
            </a:r>
            <a:endParaRPr kumimoji="1" lang="en-US" altLang="ja-JP" sz="1100" dirty="0" smtClean="0"/>
          </a:p>
          <a:p>
            <a:r>
              <a:rPr kumimoji="1" lang="ja-JP" altLang="en-US" sz="1100" dirty="0" smtClean="0"/>
              <a:t>② </a:t>
            </a:r>
            <a:r>
              <a:rPr kumimoji="1" lang="ja-JP" altLang="en-US" sz="1100" b="1" dirty="0" smtClean="0">
                <a:solidFill>
                  <a:srgbClr val="FF0000"/>
                </a:solidFill>
              </a:rPr>
              <a:t>数値目標の設定</a:t>
            </a:r>
            <a:r>
              <a:rPr kumimoji="1" lang="en-US" altLang="ja-JP" sz="1100" dirty="0" smtClean="0"/>
              <a:t>【</a:t>
            </a:r>
            <a:r>
              <a:rPr kumimoji="1" lang="ja-JP" altLang="en-US" sz="1100" dirty="0" smtClean="0"/>
              <a:t>新興感染症発生時等における保健医療提供体制を確保</a:t>
            </a:r>
            <a:r>
              <a:rPr kumimoji="1" lang="en-US" altLang="ja-JP" sz="1100" dirty="0" smtClean="0"/>
              <a:t>】</a:t>
            </a:r>
            <a:endParaRPr kumimoji="1" lang="en-US" altLang="ja-JP" sz="1100" b="1" dirty="0" smtClean="0">
              <a:solidFill>
                <a:srgbClr val="FF0000"/>
              </a:solidFill>
            </a:endParaRPr>
          </a:p>
          <a:p>
            <a:r>
              <a:rPr kumimoji="1" lang="ja-JP" altLang="en-US" sz="1100" dirty="0" smtClean="0"/>
              <a:t>③ </a:t>
            </a:r>
            <a:r>
              <a:rPr kumimoji="1" lang="ja-JP" altLang="en-US" sz="1100" b="1" dirty="0" smtClean="0">
                <a:solidFill>
                  <a:srgbClr val="FF0000"/>
                </a:solidFill>
              </a:rPr>
              <a:t>協定締結で医療提供体制を確保する仕組みを導入</a:t>
            </a:r>
            <a:r>
              <a:rPr kumimoji="1" lang="en-US" altLang="ja-JP" sz="1100" dirty="0" smtClean="0"/>
              <a:t>【</a:t>
            </a:r>
            <a:r>
              <a:rPr kumimoji="1" lang="ja-JP" altLang="en-US" sz="1100" dirty="0" smtClean="0"/>
              <a:t>医療機関等の措置等</a:t>
            </a:r>
            <a:r>
              <a:rPr kumimoji="1" lang="en-US" altLang="ja-JP" sz="1100" dirty="0"/>
              <a:t>】</a:t>
            </a:r>
            <a:endParaRPr kumimoji="1" lang="en-US" altLang="ja-JP" sz="1100" b="1" dirty="0" smtClean="0">
              <a:solidFill>
                <a:srgbClr val="FF0000"/>
              </a:solidFill>
            </a:endParaRPr>
          </a:p>
          <a:p>
            <a:endParaRPr kumimoji="1" lang="ja-JP" altLang="en-US" sz="1100" dirty="0"/>
          </a:p>
        </p:txBody>
      </p:sp>
      <p:sp>
        <p:nvSpPr>
          <p:cNvPr id="21" name="正方形/長方形 20"/>
          <p:cNvSpPr/>
          <p:nvPr/>
        </p:nvSpPr>
        <p:spPr>
          <a:xfrm>
            <a:off x="5383536" y="639046"/>
            <a:ext cx="4497336" cy="600164"/>
          </a:xfrm>
          <a:prstGeom prst="rect">
            <a:avLst/>
          </a:prstGeom>
        </p:spPr>
        <p:txBody>
          <a:bodyPr wrap="square">
            <a:spAutoFit/>
          </a:bodyPr>
          <a:lstStyle/>
          <a:p>
            <a:r>
              <a:rPr kumimoji="1" lang="ja-JP" altLang="en-US" sz="1100" dirty="0" smtClean="0"/>
              <a:t>・ </a:t>
            </a:r>
            <a:r>
              <a:rPr kumimoji="1" lang="ja-JP" altLang="en-US" sz="1100" b="1" dirty="0" smtClean="0">
                <a:solidFill>
                  <a:srgbClr val="FF0000"/>
                </a:solidFill>
              </a:rPr>
              <a:t>検査実施体制の整備</a:t>
            </a:r>
            <a:r>
              <a:rPr kumimoji="1" lang="en-US" altLang="ja-JP" sz="1100" dirty="0" smtClean="0"/>
              <a:t>【</a:t>
            </a:r>
            <a:r>
              <a:rPr kumimoji="1" lang="ja-JP" altLang="en-US" sz="1100" dirty="0" smtClean="0"/>
              <a:t>衛生研究所の機能強化、民間との協定等</a:t>
            </a:r>
            <a:r>
              <a:rPr kumimoji="1" lang="en-US" altLang="ja-JP" sz="1100" dirty="0" smtClean="0"/>
              <a:t>】</a:t>
            </a:r>
            <a:endParaRPr kumimoji="1" lang="en-US" altLang="ja-JP" sz="1100" dirty="0" smtClean="0">
              <a:solidFill>
                <a:srgbClr val="FF0000"/>
              </a:solidFill>
            </a:endParaRPr>
          </a:p>
          <a:p>
            <a:r>
              <a:rPr kumimoji="1" lang="ja-JP" altLang="en-US" sz="1100" dirty="0" smtClean="0"/>
              <a:t>・</a:t>
            </a:r>
            <a:r>
              <a:rPr kumimoji="1" lang="ja-JP" altLang="en-US" sz="1100" b="1" dirty="0">
                <a:solidFill>
                  <a:srgbClr val="FF0000"/>
                </a:solidFill>
              </a:rPr>
              <a:t>人材の養成や資質の向上</a:t>
            </a:r>
            <a:r>
              <a:rPr kumimoji="1" lang="en-US" altLang="ja-JP" sz="1100" dirty="0"/>
              <a:t>【</a:t>
            </a:r>
            <a:r>
              <a:rPr kumimoji="1" lang="ja-JP" altLang="en-US" sz="1100" dirty="0"/>
              <a:t>人材の研修派遣、訓練・研修実施等</a:t>
            </a:r>
            <a:r>
              <a:rPr kumimoji="1" lang="en-US" altLang="ja-JP" sz="1100" dirty="0"/>
              <a:t>】</a:t>
            </a:r>
          </a:p>
          <a:p>
            <a:r>
              <a:rPr kumimoji="1" lang="ja-JP" altLang="en-US" sz="1100" dirty="0" smtClean="0"/>
              <a:t>・</a:t>
            </a:r>
            <a:r>
              <a:rPr kumimoji="1" lang="ja-JP" altLang="en-US" sz="1100" b="1" dirty="0" smtClean="0">
                <a:solidFill>
                  <a:srgbClr val="FF0000"/>
                </a:solidFill>
              </a:rPr>
              <a:t>保健所の体制整備</a:t>
            </a:r>
            <a:r>
              <a:rPr kumimoji="1" lang="en-US" altLang="ja-JP" sz="1100" dirty="0" smtClean="0"/>
              <a:t>【</a:t>
            </a:r>
            <a:r>
              <a:rPr kumimoji="1" lang="ja-JP" altLang="en-US" sz="1100" dirty="0" smtClean="0"/>
              <a:t>受援体制、業務効率化等</a:t>
            </a:r>
            <a:r>
              <a:rPr kumimoji="1" lang="en-US" altLang="ja-JP" sz="1100" dirty="0" smtClean="0"/>
              <a:t>】</a:t>
            </a:r>
            <a:r>
              <a:rPr kumimoji="1" lang="ja-JP" altLang="en-US" sz="1100" dirty="0" smtClean="0"/>
              <a:t>　　　　　　　等</a:t>
            </a:r>
            <a:endParaRPr kumimoji="1" lang="ja-JP" altLang="en-US" sz="1100" dirty="0"/>
          </a:p>
        </p:txBody>
      </p:sp>
      <p:sp>
        <p:nvSpPr>
          <p:cNvPr id="22" name="左中かっこ 21"/>
          <p:cNvSpPr/>
          <p:nvPr/>
        </p:nvSpPr>
        <p:spPr>
          <a:xfrm>
            <a:off x="5117879" y="679385"/>
            <a:ext cx="351896" cy="494433"/>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257959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図表 2"/>
          <p:cNvGraphicFramePr/>
          <p:nvPr>
            <p:extLst/>
          </p:nvPr>
        </p:nvGraphicFramePr>
        <p:xfrm>
          <a:off x="1384784" y="4286"/>
          <a:ext cx="8521216" cy="247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表 3"/>
          <p:cNvGraphicFramePr>
            <a:graphicFrameLocks noGrp="1"/>
          </p:cNvGraphicFramePr>
          <p:nvPr>
            <p:extLst>
              <p:ext uri="{D42A27DB-BD31-4B8C-83A1-F6EECF244321}">
                <p14:modId xmlns:p14="http://schemas.microsoft.com/office/powerpoint/2010/main" val="1328613349"/>
              </p:ext>
            </p:extLst>
          </p:nvPr>
        </p:nvGraphicFramePr>
        <p:xfrm>
          <a:off x="24481" y="339771"/>
          <a:ext cx="9855749" cy="4099560"/>
        </p:xfrm>
        <a:graphic>
          <a:graphicData uri="http://schemas.openxmlformats.org/drawingml/2006/table">
            <a:tbl>
              <a:tblPr firstRow="1" bandRow="1">
                <a:tableStyleId>{5940675A-B579-460E-94D1-54222C63F5DA}</a:tableStyleId>
              </a:tblPr>
              <a:tblGrid>
                <a:gridCol w="1497777">
                  <a:extLst>
                    <a:ext uri="{9D8B030D-6E8A-4147-A177-3AD203B41FA5}">
                      <a16:colId xmlns:a16="http://schemas.microsoft.com/office/drawing/2014/main" val="1057065063"/>
                    </a:ext>
                  </a:extLst>
                </a:gridCol>
                <a:gridCol w="3866487">
                  <a:extLst>
                    <a:ext uri="{9D8B030D-6E8A-4147-A177-3AD203B41FA5}">
                      <a16:colId xmlns:a16="http://schemas.microsoft.com/office/drawing/2014/main" val="1237224739"/>
                    </a:ext>
                  </a:extLst>
                </a:gridCol>
                <a:gridCol w="4491485">
                  <a:extLst>
                    <a:ext uri="{9D8B030D-6E8A-4147-A177-3AD203B41FA5}">
                      <a16:colId xmlns:a16="http://schemas.microsoft.com/office/drawing/2014/main" val="1398626800"/>
                    </a:ext>
                  </a:extLst>
                </a:gridCol>
              </a:tblGrid>
              <a:tr h="4831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a:t>
                      </a: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第７</a:t>
                      </a: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a:t>
                      </a:r>
                      <a:r>
                        <a:rPr kumimoji="1" lang="ja-JP" altLang="en-US" sz="1000" b="1" dirty="0" smtClean="0">
                          <a:solidFill>
                            <a:srgbClr val="FF0000"/>
                          </a:solidFill>
                        </a:rPr>
                        <a:t>（新設）</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　　移　送</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accent4"/>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移送体制の整備</a:t>
                      </a:r>
                      <a:endParaRPr lang="en-US" altLang="ja-JP" sz="900" b="1" dirty="0" smtClean="0">
                        <a:solidFill>
                          <a:srgbClr val="FF0000"/>
                        </a:solidFill>
                      </a:endParaRPr>
                    </a:p>
                    <a:p>
                      <a:r>
                        <a:rPr lang="ja-JP" altLang="en-US" sz="900" dirty="0" smtClean="0"/>
                        <a:t>　 道等は、消防機関等との連携、役割分担を明確化</a:t>
                      </a:r>
                      <a:endParaRPr lang="en-US" altLang="ja-JP" sz="900" dirty="0" smtClean="0">
                        <a:solidFill>
                          <a:srgbClr val="FF0000"/>
                        </a:solidFill>
                      </a:endParaRPr>
                    </a:p>
                    <a:p>
                      <a:r>
                        <a:rPr lang="ja-JP" altLang="en-US" sz="900" dirty="0" smtClean="0"/>
                        <a:t>　 道等は、平時から移送訓練や演習を実施</a:t>
                      </a:r>
                      <a:endParaRPr lang="en-US" altLang="ja-JP" sz="900" dirty="0" smtClean="0"/>
                    </a:p>
                  </a:txBody>
                  <a:tcPr/>
                </a:tc>
                <a:tc>
                  <a:txBody>
                    <a:bodyPr/>
                    <a:lstStyle/>
                    <a:p>
                      <a:pPr marL="139303" indent="-139303">
                        <a:buFont typeface="Wingdings" panose="05000000000000000000" pitchFamily="2" charset="2"/>
                        <a:buChar char="ü"/>
                      </a:pPr>
                      <a:r>
                        <a:rPr lang="ja-JP" altLang="en-US" sz="900" b="1" dirty="0" smtClean="0">
                          <a:solidFill>
                            <a:srgbClr val="FF0000"/>
                          </a:solidFill>
                        </a:rPr>
                        <a:t>関係機関と連携した移送体制の取組強化</a:t>
                      </a:r>
                      <a:endParaRPr lang="en-US" altLang="ja-JP" sz="900" b="1" dirty="0" smtClean="0">
                        <a:solidFill>
                          <a:srgbClr val="FF0000"/>
                        </a:solidFill>
                      </a:endParaRPr>
                    </a:p>
                    <a:p>
                      <a:r>
                        <a:rPr lang="ja-JP" altLang="en-US" sz="900" dirty="0" smtClean="0"/>
                        <a:t>　 消防機関等と情報共有、連携した移送の実施</a:t>
                      </a:r>
                      <a:endParaRPr lang="en-US" altLang="ja-JP" sz="900" dirty="0" smtClean="0"/>
                    </a:p>
                    <a:p>
                      <a:endParaRPr lang="en-US" altLang="ja-JP" sz="900" dirty="0" smtClean="0"/>
                    </a:p>
                  </a:txBody>
                  <a:tcPr/>
                </a:tc>
                <a:extLst>
                  <a:ext uri="{0D108BD9-81ED-4DB2-BD59-A6C34878D82A}">
                    <a16:rowId xmlns:a16="http://schemas.microsoft.com/office/drawing/2014/main" val="2301686392"/>
                  </a:ext>
                </a:extLst>
              </a:tr>
              <a:tr h="372579">
                <a:tc>
                  <a:txBody>
                    <a:bodyPr/>
                    <a:lstStyle/>
                    <a:p>
                      <a:pPr algn="l"/>
                      <a:r>
                        <a:rPr kumimoji="1" lang="en-US" altLang="ja-JP" sz="1000" b="0" dirty="0" smtClean="0"/>
                        <a:t>【</a:t>
                      </a:r>
                      <a:r>
                        <a:rPr kumimoji="1" lang="ja-JP" altLang="en-US" sz="1000" b="0" dirty="0" smtClean="0"/>
                        <a:t>第８</a:t>
                      </a:r>
                      <a:r>
                        <a:rPr kumimoji="1" lang="en-US" altLang="ja-JP" sz="1000" b="0" dirty="0" smtClean="0"/>
                        <a:t>】</a:t>
                      </a:r>
                      <a:r>
                        <a:rPr kumimoji="1" lang="ja-JP" altLang="en-US" sz="1000" b="1" dirty="0" smtClean="0">
                          <a:solidFill>
                            <a:srgbClr val="FF0000"/>
                          </a:solidFill>
                        </a:rPr>
                        <a:t>（新設）</a:t>
                      </a:r>
                      <a:endParaRPr kumimoji="1" lang="en-US" altLang="ja-JP" sz="1000" b="1" dirty="0" smtClean="0">
                        <a:solidFill>
                          <a:srgbClr val="FF0000"/>
                        </a:solidFill>
                      </a:endParaRPr>
                    </a:p>
                    <a:p>
                      <a:pPr algn="l"/>
                      <a:r>
                        <a:rPr kumimoji="1" lang="ja-JP" altLang="en-US" sz="1000" b="0" dirty="0" smtClean="0"/>
                        <a:t>　　宿泊療養体制</a:t>
                      </a:r>
                      <a:endParaRPr kumimoji="1" lang="en-US" altLang="ja-JP" sz="1000" b="0" dirty="0" smtClean="0"/>
                    </a:p>
                  </a:txBody>
                  <a:tcPr anchor="ctr">
                    <a:solidFill>
                      <a:schemeClr val="accent4"/>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宿泊施設の確保</a:t>
                      </a:r>
                      <a:endParaRPr lang="en-US" altLang="ja-JP" sz="900" b="1" dirty="0" smtClean="0">
                        <a:solidFill>
                          <a:srgbClr val="FF0000"/>
                        </a:solidFill>
                      </a:endParaRPr>
                    </a:p>
                    <a:p>
                      <a:r>
                        <a:rPr lang="ja-JP" altLang="en-US" sz="900" dirty="0" smtClean="0"/>
                        <a:t>　 道は、民間宿泊業者等と宿泊施設確保措置協定締結により体制整備</a:t>
                      </a:r>
                      <a:endParaRPr lang="en-US" altLang="ja-JP" sz="900" dirty="0" smtClean="0"/>
                    </a:p>
                  </a:txBody>
                  <a:tcPr/>
                </a:tc>
                <a:tc>
                  <a:txBody>
                    <a:bodyPr/>
                    <a:lstStyle/>
                    <a:p>
                      <a:pPr marL="139303" indent="-139303">
                        <a:buFont typeface="Wingdings" panose="05000000000000000000" pitchFamily="2" charset="2"/>
                        <a:buChar char="ü"/>
                      </a:pPr>
                      <a:r>
                        <a:rPr lang="ja-JP" altLang="en-US" sz="900" b="1" dirty="0" smtClean="0">
                          <a:solidFill>
                            <a:srgbClr val="FF0000"/>
                          </a:solidFill>
                        </a:rPr>
                        <a:t>宿泊施設確保措置協定に基づく宿泊施設の開設・運営等</a:t>
                      </a:r>
                      <a:endParaRPr lang="en-US" altLang="ja-JP" sz="900" b="1" dirty="0" smtClean="0">
                        <a:solidFill>
                          <a:srgbClr val="FF0000"/>
                        </a:solidFill>
                      </a:endParaRPr>
                    </a:p>
                    <a:p>
                      <a:r>
                        <a:rPr lang="ja-JP" altLang="en-US" sz="900" dirty="0" smtClean="0"/>
                        <a:t>　 協定に基づく宿泊施設の開設・運営等</a:t>
                      </a:r>
                      <a:endParaRPr lang="en-US" altLang="ja-JP" sz="900" dirty="0" smtClean="0"/>
                    </a:p>
                  </a:txBody>
                  <a:tcPr/>
                </a:tc>
                <a:extLst>
                  <a:ext uri="{0D108BD9-81ED-4DB2-BD59-A6C34878D82A}">
                    <a16:rowId xmlns:a16="http://schemas.microsoft.com/office/drawing/2014/main" val="1397776951"/>
                  </a:ext>
                </a:extLst>
              </a:tr>
              <a:tr h="601858">
                <a:tc>
                  <a:txBody>
                    <a:bodyPr/>
                    <a:lstStyle/>
                    <a:p>
                      <a:pPr algn="l"/>
                      <a:r>
                        <a:rPr kumimoji="1" lang="en-US" altLang="ja-JP" sz="1000" b="0" dirty="0" smtClean="0"/>
                        <a:t>【</a:t>
                      </a:r>
                      <a:r>
                        <a:rPr kumimoji="1" lang="ja-JP" altLang="en-US" sz="1000" b="0" dirty="0" smtClean="0"/>
                        <a:t>第９</a:t>
                      </a:r>
                      <a:r>
                        <a:rPr kumimoji="1" lang="en-US" altLang="ja-JP" sz="1000" b="0" dirty="0" smtClean="0"/>
                        <a:t>】</a:t>
                      </a:r>
                      <a:r>
                        <a:rPr kumimoji="1" lang="ja-JP" altLang="en-US" sz="1000" b="1" dirty="0" smtClean="0">
                          <a:solidFill>
                            <a:srgbClr val="FF0000"/>
                          </a:solidFill>
                        </a:rPr>
                        <a:t>（新設）</a:t>
                      </a:r>
                      <a:endParaRPr kumimoji="1" lang="en-US" altLang="ja-JP" sz="1000" b="1" dirty="0" smtClean="0">
                        <a:solidFill>
                          <a:srgbClr val="FF0000"/>
                        </a:solidFill>
                      </a:endParaRPr>
                    </a:p>
                    <a:p>
                      <a:pPr algn="ctr"/>
                      <a:r>
                        <a:rPr kumimoji="1" lang="ja-JP" altLang="en-US" sz="1000" b="0" dirty="0" smtClean="0"/>
                        <a:t>療養生活等の環境整備</a:t>
                      </a:r>
                      <a:endParaRPr kumimoji="1" lang="en-US" altLang="ja-JP" sz="1000" b="0" dirty="0" smtClean="0"/>
                    </a:p>
                  </a:txBody>
                  <a:tcPr anchor="ctr">
                    <a:solidFill>
                      <a:schemeClr val="accent4"/>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健康観察や生活支援を実施する体制の整備</a:t>
                      </a:r>
                      <a:endParaRPr lang="en-US" altLang="ja-JP" sz="900" b="1" dirty="0" smtClean="0">
                        <a:solidFill>
                          <a:srgbClr val="FF0000"/>
                        </a:solidFill>
                      </a:endParaRPr>
                    </a:p>
                    <a:p>
                      <a:r>
                        <a:rPr lang="ja-JP" altLang="en-US" sz="900" dirty="0" smtClean="0"/>
                        <a:t>　 道等は、医療機関等との連携により体制整備</a:t>
                      </a:r>
                      <a:endParaRPr lang="en-US" altLang="ja-JP" sz="900" dirty="0" smtClean="0"/>
                    </a:p>
                    <a:p>
                      <a:pPr marL="139303" indent="-139303">
                        <a:buFont typeface="Wingdings" panose="05000000000000000000" pitchFamily="2" charset="2"/>
                        <a:buChar char="ü"/>
                      </a:pPr>
                      <a:r>
                        <a:rPr lang="ja-JP" altLang="en-US" sz="900" b="1" dirty="0" smtClean="0">
                          <a:solidFill>
                            <a:srgbClr val="FF0000"/>
                          </a:solidFill>
                        </a:rPr>
                        <a:t>高齢者施設や障害者施設等における感染対策の準備</a:t>
                      </a:r>
                      <a:endParaRPr lang="en-US" altLang="ja-JP" sz="900" b="1" dirty="0" smtClean="0">
                        <a:solidFill>
                          <a:srgbClr val="FF0000"/>
                        </a:solidFill>
                      </a:endParaRPr>
                    </a:p>
                    <a:p>
                      <a:r>
                        <a:rPr lang="ja-JP" altLang="en-US" sz="900" dirty="0" smtClean="0"/>
                        <a:t>　 道等は、医療措置協定を締結した医療機関と連携し助言　</a:t>
                      </a:r>
                      <a:endParaRPr lang="en-US" altLang="ja-JP" sz="900" dirty="0" smtClean="0"/>
                    </a:p>
                  </a:txBody>
                  <a:tcPr/>
                </a:tc>
                <a:tc>
                  <a:txBody>
                    <a:bodyPr/>
                    <a:lstStyle/>
                    <a:p>
                      <a:pPr marL="139303" indent="-139303">
                        <a:buFont typeface="Wingdings" panose="05000000000000000000" pitchFamily="2" charset="2"/>
                        <a:buChar char="ü"/>
                      </a:pPr>
                      <a:r>
                        <a:rPr lang="ja-JP" altLang="en-US" sz="900" b="1" dirty="0" smtClean="0">
                          <a:solidFill>
                            <a:srgbClr val="FF0000"/>
                          </a:solidFill>
                        </a:rPr>
                        <a:t>健康観察や生活支援の取組強化</a:t>
                      </a:r>
                      <a:endParaRPr lang="en-US" altLang="ja-JP" sz="900" b="1" dirty="0" smtClean="0">
                        <a:solidFill>
                          <a:srgbClr val="FF0000"/>
                        </a:solidFill>
                      </a:endParaRPr>
                    </a:p>
                    <a:p>
                      <a:r>
                        <a:rPr lang="ja-JP" altLang="en-US" sz="900" dirty="0" smtClean="0"/>
                        <a:t>　 医療機関等と連携した健康観察や生活支援の実施</a:t>
                      </a:r>
                      <a:endParaRPr lang="en-US" altLang="ja-JP" sz="900" dirty="0" smtClean="0"/>
                    </a:p>
                    <a:p>
                      <a:pPr marL="139303" indent="-139303">
                        <a:buFont typeface="Wingdings" panose="05000000000000000000" pitchFamily="2" charset="2"/>
                        <a:buChar char="ü"/>
                      </a:pPr>
                      <a:r>
                        <a:rPr lang="ja-JP" altLang="en-US" sz="900" b="1" dirty="0" smtClean="0">
                          <a:solidFill>
                            <a:srgbClr val="FF0000"/>
                          </a:solidFill>
                        </a:rPr>
                        <a:t>高齢者施設や障害者施設等における感染対策の徹底</a:t>
                      </a:r>
                      <a:endParaRPr lang="en-US" altLang="ja-JP" sz="900" b="1" dirty="0" smtClean="0">
                        <a:solidFill>
                          <a:srgbClr val="FF0000"/>
                        </a:solidFill>
                      </a:endParaRPr>
                    </a:p>
                    <a:p>
                      <a:r>
                        <a:rPr lang="ja-JP" altLang="en-US" sz="900" dirty="0" smtClean="0"/>
                        <a:t>　 施設内で感染がまん延しない環境の整備</a:t>
                      </a:r>
                      <a:endParaRPr lang="en-US" altLang="ja-JP" sz="900" dirty="0" smtClean="0"/>
                    </a:p>
                  </a:txBody>
                  <a:tcPr/>
                </a:tc>
                <a:extLst>
                  <a:ext uri="{0D108BD9-81ED-4DB2-BD59-A6C34878D82A}">
                    <a16:rowId xmlns:a16="http://schemas.microsoft.com/office/drawing/2014/main" val="596734798"/>
                  </a:ext>
                </a:extLst>
              </a:tr>
              <a:tr h="730827">
                <a:tc>
                  <a:txBody>
                    <a:bodyPr/>
                    <a:lstStyle/>
                    <a:p>
                      <a:pPr algn="l"/>
                      <a:r>
                        <a:rPr kumimoji="1" lang="en-US" altLang="ja-JP" sz="1000" b="0" dirty="0" smtClean="0"/>
                        <a:t>【</a:t>
                      </a:r>
                      <a:r>
                        <a:rPr kumimoji="1" lang="ja-JP" altLang="en-US" sz="1000" b="0" dirty="0" smtClean="0"/>
                        <a:t>第</a:t>
                      </a:r>
                      <a:r>
                        <a:rPr kumimoji="1" lang="en-US" altLang="ja-JP" sz="1000" b="0" dirty="0" smtClean="0"/>
                        <a:t>10】</a:t>
                      </a:r>
                      <a:r>
                        <a:rPr kumimoji="1" lang="ja-JP" altLang="en-US" sz="1000" b="1" dirty="0" smtClean="0">
                          <a:solidFill>
                            <a:srgbClr val="FF0000"/>
                          </a:solidFill>
                        </a:rPr>
                        <a:t>（新設）</a:t>
                      </a:r>
                      <a:endParaRPr kumimoji="1" lang="en-US" altLang="ja-JP" sz="1000" b="1" dirty="0" smtClean="0">
                        <a:solidFill>
                          <a:srgbClr val="FF0000"/>
                        </a:solidFill>
                      </a:endParaRPr>
                    </a:p>
                    <a:p>
                      <a:pPr algn="ctr"/>
                      <a:r>
                        <a:rPr kumimoji="1" lang="ja-JP" altLang="en-US" sz="1000" b="0" dirty="0" smtClean="0"/>
                        <a:t>総合調整・指示</a:t>
                      </a:r>
                      <a:endParaRPr kumimoji="1" lang="en-US" altLang="ja-JP" sz="1000" b="0" dirty="0" smtClean="0"/>
                    </a:p>
                  </a:txBody>
                  <a:tcPr anchor="ctr">
                    <a:solidFill>
                      <a:schemeClr val="accent4"/>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知事による総合調整、指示</a:t>
                      </a:r>
                      <a:endParaRPr lang="en-US" altLang="ja-JP" sz="900" b="1" dirty="0" smtClean="0">
                        <a:solidFill>
                          <a:srgbClr val="FF0000"/>
                        </a:solidFill>
                      </a:endParaRPr>
                    </a:p>
                    <a:p>
                      <a:r>
                        <a:rPr lang="ja-JP" altLang="en-US" sz="900" dirty="0" smtClean="0"/>
                        <a:t>　 ・知事は、感染症対策全般について、保健所設置市長、市町村長及び</a:t>
                      </a:r>
                      <a:endParaRPr lang="en-US" altLang="ja-JP" sz="900" dirty="0" smtClean="0"/>
                    </a:p>
                    <a:p>
                      <a:r>
                        <a:rPr lang="ja-JP" altLang="en-US" sz="900" dirty="0" smtClean="0"/>
                        <a:t>　　 関係機関に対して総合調整を図る</a:t>
                      </a:r>
                      <a:endParaRPr lang="en-US" altLang="ja-JP" sz="900" dirty="0" smtClean="0"/>
                    </a:p>
                    <a:p>
                      <a:r>
                        <a:rPr lang="ja-JP" altLang="en-US" sz="900" dirty="0" smtClean="0"/>
                        <a:t>　 ・知事は、連携協議会等を活用するなどして、入院調整等の体制整備</a:t>
                      </a:r>
                      <a:endParaRPr lang="en-US" altLang="ja-JP" sz="900" dirty="0" smtClean="0"/>
                    </a:p>
                    <a:p>
                      <a:r>
                        <a:rPr lang="ja-JP" altLang="en-US" sz="900" dirty="0" smtClean="0"/>
                        <a:t>　　に係る総合調整を行う</a:t>
                      </a:r>
                      <a:endParaRPr lang="en-US" altLang="ja-JP" sz="900" dirty="0" smtClean="0">
                        <a:solidFill>
                          <a:srgbClr val="FF0000"/>
                        </a:solidFill>
                      </a:endParaRPr>
                    </a:p>
                  </a:txBody>
                  <a:tcPr/>
                </a:tc>
                <a:tc>
                  <a:txBody>
                    <a:bodyPr/>
                    <a:lstStyle/>
                    <a:p>
                      <a:pPr marL="139303" indent="-139303">
                        <a:buFont typeface="Wingdings" panose="05000000000000000000" pitchFamily="2" charset="2"/>
                        <a:buChar char="ü"/>
                      </a:pPr>
                      <a:r>
                        <a:rPr lang="ja-JP" altLang="en-US" sz="900" b="1" dirty="0" smtClean="0">
                          <a:solidFill>
                            <a:srgbClr val="FF0000"/>
                          </a:solidFill>
                        </a:rPr>
                        <a:t>知事による総合調整、指示</a:t>
                      </a:r>
                      <a:endParaRPr lang="en-US" altLang="ja-JP" sz="900" b="1" dirty="0" smtClean="0">
                        <a:solidFill>
                          <a:srgbClr val="FF0000"/>
                        </a:solidFill>
                      </a:endParaRPr>
                    </a:p>
                    <a:p>
                      <a:r>
                        <a:rPr lang="ja-JP" altLang="en-US" sz="900" dirty="0" smtClean="0"/>
                        <a:t>　 ・感染症対策の実施は、道が主体となり総合調整を実施</a:t>
                      </a:r>
                      <a:endParaRPr lang="en-US" altLang="ja-JP" sz="900" strike="sngStrike" dirty="0" smtClean="0">
                        <a:solidFill>
                          <a:srgbClr val="FF0000"/>
                        </a:solidFill>
                      </a:endParaRPr>
                    </a:p>
                    <a:p>
                      <a:r>
                        <a:rPr lang="ja-JP" altLang="en-US" sz="900" dirty="0" smtClean="0"/>
                        <a:t>　 ・道民の生死に直結する緊急性を有する場合に限り、保健所設置市長に対して入</a:t>
                      </a:r>
                      <a:endParaRPr lang="en-US" altLang="ja-JP" sz="900" dirty="0" smtClean="0"/>
                    </a:p>
                    <a:p>
                      <a:r>
                        <a:rPr lang="ja-JP" altLang="en-US" sz="900" dirty="0" smtClean="0"/>
                        <a:t>　　 院勧告や入院措置の実施を指示</a:t>
                      </a:r>
                      <a:endParaRPr lang="en-US" altLang="ja-JP" sz="900" dirty="0" smtClean="0"/>
                    </a:p>
                    <a:p>
                      <a:r>
                        <a:rPr lang="ja-JP" altLang="en-US" sz="900" dirty="0" smtClean="0"/>
                        <a:t>　　 </a:t>
                      </a:r>
                      <a:endParaRPr lang="en-US" altLang="ja-JP" sz="900" dirty="0" smtClean="0"/>
                    </a:p>
                  </a:txBody>
                  <a:tcPr/>
                </a:tc>
                <a:extLst>
                  <a:ext uri="{0D108BD9-81ED-4DB2-BD59-A6C34878D82A}">
                    <a16:rowId xmlns:a16="http://schemas.microsoft.com/office/drawing/2014/main" val="464832794"/>
                  </a:ext>
                </a:extLst>
              </a:tr>
              <a:tr h="3748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t>【</a:t>
                      </a:r>
                      <a:r>
                        <a:rPr kumimoji="1" lang="ja-JP" altLang="en-US" sz="1000" b="0" dirty="0" smtClean="0"/>
                        <a:t>第</a:t>
                      </a:r>
                      <a:r>
                        <a:rPr kumimoji="1" lang="en-US" altLang="ja-JP" sz="1000" b="0" dirty="0" smtClean="0"/>
                        <a:t>11】</a:t>
                      </a:r>
                      <a:r>
                        <a:rPr kumimoji="1" lang="ja-JP" altLang="en-US" sz="1000" b="1" dirty="0" smtClean="0">
                          <a:solidFill>
                            <a:srgbClr val="FF0000"/>
                          </a:solidFill>
                        </a:rPr>
                        <a:t>（新設）</a:t>
                      </a:r>
                      <a:endParaRPr kumimoji="1" lang="en-US" altLang="ja-JP" sz="1000" b="1" dirty="0" smtClean="0">
                        <a:solidFill>
                          <a:srgbClr val="FF0000"/>
                        </a:solidFill>
                      </a:endParaRPr>
                    </a:p>
                    <a:p>
                      <a:pPr algn="l"/>
                      <a:r>
                        <a:rPr kumimoji="1" lang="ja-JP" altLang="en-US" sz="1000" b="0" dirty="0" smtClean="0"/>
                        <a:t>　　物資の確保</a:t>
                      </a:r>
                      <a:endParaRPr kumimoji="1" lang="en-US" altLang="ja-JP" sz="1000" b="0" dirty="0" smtClean="0"/>
                    </a:p>
                  </a:txBody>
                  <a:tcPr anchor="ctr">
                    <a:solidFill>
                      <a:schemeClr val="accent4"/>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個人防護具等の確保</a:t>
                      </a:r>
                      <a:endParaRPr lang="en-US" altLang="ja-JP" sz="900" b="1" dirty="0" smtClean="0">
                        <a:solidFill>
                          <a:srgbClr val="FF0000"/>
                        </a:solidFill>
                      </a:endParaRPr>
                    </a:p>
                    <a:p>
                      <a:r>
                        <a:rPr lang="ja-JP" altLang="en-US" sz="900" dirty="0" smtClean="0"/>
                        <a:t>　 ・道等は、事業者等との連携の下、個人防護具等の感染症対策物資等</a:t>
                      </a:r>
                      <a:endParaRPr lang="en-US" altLang="ja-JP" sz="900" dirty="0" smtClean="0"/>
                    </a:p>
                    <a:p>
                      <a:r>
                        <a:rPr lang="ja-JP" altLang="en-US" sz="900" dirty="0" smtClean="0"/>
                        <a:t>　　 が不足しない対策を構築</a:t>
                      </a:r>
                      <a:endParaRPr lang="en-US" altLang="ja-JP" sz="900" dirty="0" smtClean="0"/>
                    </a:p>
                  </a:txBody>
                  <a:tcPr/>
                </a:tc>
                <a:tc>
                  <a:txBody>
                    <a:bodyPr/>
                    <a:lstStyle/>
                    <a:p>
                      <a:pPr marL="139303" indent="-139303">
                        <a:buFont typeface="Wingdings" panose="05000000000000000000" pitchFamily="2" charset="2"/>
                        <a:buChar char="ü"/>
                      </a:pPr>
                      <a:r>
                        <a:rPr lang="ja-JP" altLang="en-US" sz="900" b="1" dirty="0" smtClean="0">
                          <a:solidFill>
                            <a:srgbClr val="FF0000"/>
                          </a:solidFill>
                        </a:rPr>
                        <a:t>個人防護具等の供給</a:t>
                      </a:r>
                      <a:endParaRPr lang="en-US" altLang="ja-JP" sz="900" b="1" dirty="0" smtClean="0">
                        <a:solidFill>
                          <a:srgbClr val="FF0000"/>
                        </a:solidFill>
                      </a:endParaRPr>
                    </a:p>
                    <a:p>
                      <a:r>
                        <a:rPr lang="ja-JP" altLang="en-US" sz="900" dirty="0" smtClean="0"/>
                        <a:t>　 道は個人防護具等の医療機関への供給、流通のため、当該物資を確保</a:t>
                      </a:r>
                      <a:endParaRPr lang="en-US" altLang="ja-JP" sz="900" dirty="0" smtClean="0"/>
                    </a:p>
                  </a:txBody>
                  <a:tcPr/>
                </a:tc>
                <a:extLst>
                  <a:ext uri="{0D108BD9-81ED-4DB2-BD59-A6C34878D82A}">
                    <a16:rowId xmlns:a16="http://schemas.microsoft.com/office/drawing/2014/main" val="644219624"/>
                  </a:ext>
                </a:extLst>
              </a:tr>
              <a:tr h="601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40" b="0" dirty="0" smtClean="0"/>
                        <a:t>【</a:t>
                      </a:r>
                      <a:r>
                        <a:rPr kumimoji="1" lang="ja-JP" altLang="en-US" sz="940" b="0" dirty="0" smtClean="0"/>
                        <a:t>第</a:t>
                      </a:r>
                      <a:r>
                        <a:rPr kumimoji="1" lang="en-US" altLang="ja-JP" sz="940" b="0" dirty="0" smtClean="0"/>
                        <a:t>13】</a:t>
                      </a:r>
                      <a:r>
                        <a:rPr kumimoji="1" lang="en-US" altLang="ja-JP" sz="940" b="1" dirty="0" smtClean="0">
                          <a:solidFill>
                            <a:srgbClr val="FF0000"/>
                          </a:solidFill>
                        </a:rPr>
                        <a:t>〔</a:t>
                      </a:r>
                      <a:r>
                        <a:rPr kumimoji="1" lang="ja-JP" altLang="en-US" sz="1000" b="1" dirty="0" smtClean="0">
                          <a:solidFill>
                            <a:srgbClr val="FF0000"/>
                          </a:solidFill>
                        </a:rPr>
                        <a:t>拡充</a:t>
                      </a:r>
                      <a:r>
                        <a:rPr kumimoji="1" lang="en-US" altLang="ja-JP" sz="1000" b="1" dirty="0" smtClean="0">
                          <a:solidFill>
                            <a:srgbClr val="FF0000"/>
                          </a:solidFill>
                        </a:rPr>
                        <a:t>〕</a:t>
                      </a:r>
                    </a:p>
                    <a:p>
                      <a:pPr algn="l"/>
                      <a:r>
                        <a:rPr kumimoji="1" lang="ja-JP" altLang="en-US" sz="940" b="0" dirty="0" smtClean="0"/>
                        <a:t>人材の養成・資質の向上</a:t>
                      </a:r>
                      <a:endParaRPr kumimoji="1" lang="en-US" altLang="ja-JP" sz="940" b="0" dirty="0" smtClean="0"/>
                    </a:p>
                  </a:txBody>
                  <a:tcPr anchor="ctr">
                    <a:solidFill>
                      <a:schemeClr val="accent4"/>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感染症に関する人材の養成及び資質の向上</a:t>
                      </a:r>
                      <a:endParaRPr lang="en-US" altLang="ja-JP" sz="900" b="1"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t>　 ・道等は、国等が開催する研修に職員を派遣</a:t>
                      </a:r>
                      <a:endParaRPr lang="en-US" altLang="ja-JP" sz="1000" dirty="0" smtClean="0"/>
                    </a:p>
                    <a:p>
                      <a:r>
                        <a:rPr lang="ja-JP" altLang="en-US" sz="900" dirty="0" smtClean="0"/>
                        <a:t>　</a:t>
                      </a:r>
                      <a:r>
                        <a:rPr lang="ja-JP" altLang="en-US" sz="900" dirty="0" smtClean="0">
                          <a:solidFill>
                            <a:srgbClr val="FF0000"/>
                          </a:solidFill>
                        </a:rPr>
                        <a:t> </a:t>
                      </a:r>
                      <a:r>
                        <a:rPr lang="ja-JP" altLang="en-US" sz="900" dirty="0" smtClean="0"/>
                        <a:t>・道等は、</a:t>
                      </a:r>
                      <a:r>
                        <a:rPr lang="ja-JP" altLang="en-US" sz="880" dirty="0" smtClean="0"/>
                        <a:t>感染症対策等に関する研修を実施</a:t>
                      </a:r>
                      <a:endParaRPr lang="en-US" altLang="ja-JP" sz="880" dirty="0" smtClean="0"/>
                    </a:p>
                    <a:p>
                      <a:r>
                        <a:rPr lang="ja-JP" altLang="en-US" sz="900" dirty="0" smtClean="0">
                          <a:solidFill>
                            <a:schemeClr val="tx1"/>
                          </a:solidFill>
                        </a:rPr>
                        <a:t>　 ・道等は、</a:t>
                      </a:r>
                      <a:r>
                        <a:rPr lang="en-US" altLang="ja-JP" sz="900" dirty="0" smtClean="0">
                          <a:solidFill>
                            <a:schemeClr val="tx1"/>
                          </a:solidFill>
                        </a:rPr>
                        <a:t>IHEAT</a:t>
                      </a:r>
                      <a:r>
                        <a:rPr lang="ja-JP" altLang="en-US" sz="900" dirty="0" smtClean="0">
                          <a:solidFill>
                            <a:schemeClr val="tx1"/>
                          </a:solidFill>
                        </a:rPr>
                        <a:t>要員への研修を実施</a:t>
                      </a:r>
                      <a:endParaRPr lang="en-US" altLang="ja-JP" sz="900" dirty="0" smtClean="0">
                        <a:solidFill>
                          <a:schemeClr val="tx1"/>
                        </a:solidFill>
                      </a:endParaRPr>
                    </a:p>
                  </a:txBody>
                  <a:tcPr/>
                </a:tc>
                <a:tc>
                  <a:txBody>
                    <a:bodyPr/>
                    <a:lstStyle/>
                    <a:p>
                      <a:pPr marL="139303" marR="0" lvl="0" indent="-139303"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sz="900" b="1" dirty="0" smtClean="0">
                          <a:solidFill>
                            <a:srgbClr val="FF0000"/>
                          </a:solidFill>
                        </a:rPr>
                        <a:t>感染症に関する人材の活用</a:t>
                      </a:r>
                      <a:endParaRPr lang="en-US" altLang="ja-JP" sz="900" b="1"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900" dirty="0" smtClean="0"/>
                        <a:t>     道等は、養成した人材を活用し、感染症対策を実施</a:t>
                      </a:r>
                      <a:endParaRPr lang="en-US" altLang="ja-JP" sz="880" dirty="0" smtClean="0"/>
                    </a:p>
                  </a:txBody>
                  <a:tcPr/>
                </a:tc>
                <a:extLst>
                  <a:ext uri="{0D108BD9-81ED-4DB2-BD59-A6C34878D82A}">
                    <a16:rowId xmlns:a16="http://schemas.microsoft.com/office/drawing/2014/main" val="3476810116"/>
                  </a:ext>
                </a:extLst>
              </a:tr>
              <a:tr h="627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t>【</a:t>
                      </a:r>
                      <a:r>
                        <a:rPr kumimoji="1" lang="ja-JP" altLang="en-US" sz="1000" b="0" dirty="0" smtClean="0"/>
                        <a:t>第</a:t>
                      </a:r>
                      <a:r>
                        <a:rPr kumimoji="1" lang="en-US" altLang="ja-JP" sz="1000" b="0" dirty="0" smtClean="0"/>
                        <a:t>14】</a:t>
                      </a:r>
                      <a:r>
                        <a:rPr kumimoji="1" lang="ja-JP" altLang="en-US" sz="1000" b="1" dirty="0" smtClean="0">
                          <a:solidFill>
                            <a:srgbClr val="FF0000"/>
                          </a:solidFill>
                        </a:rPr>
                        <a:t>（新設）</a:t>
                      </a:r>
                      <a:endParaRPr kumimoji="1" lang="en-US" altLang="ja-JP" sz="1000" b="1" dirty="0" smtClean="0">
                        <a:solidFill>
                          <a:srgbClr val="FF0000"/>
                        </a:solidFill>
                      </a:endParaRPr>
                    </a:p>
                    <a:p>
                      <a:pPr algn="ctr"/>
                      <a:r>
                        <a:rPr kumimoji="1" lang="ja-JP" altLang="en-US" sz="1000" b="0" dirty="0" smtClean="0"/>
                        <a:t>保健所の体制整備</a:t>
                      </a:r>
                      <a:endParaRPr kumimoji="1" lang="en-US" altLang="ja-JP" sz="1000" b="0" dirty="0" smtClean="0"/>
                    </a:p>
                  </a:txBody>
                  <a:tcPr anchor="ctr">
                    <a:solidFill>
                      <a:schemeClr val="accent4"/>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保健所における体制の確保</a:t>
                      </a:r>
                      <a:r>
                        <a:rPr lang="ja-JP" altLang="en-US" sz="900" dirty="0" smtClean="0">
                          <a:solidFill>
                            <a:srgbClr val="FF0000"/>
                          </a:solidFill>
                        </a:rPr>
                        <a:t>　 </a:t>
                      </a:r>
                      <a:endParaRPr lang="en-US" altLang="ja-JP" sz="900" dirty="0" smtClean="0">
                        <a:solidFill>
                          <a:srgbClr val="FF0000"/>
                        </a:solidFill>
                      </a:endParaRPr>
                    </a:p>
                    <a:p>
                      <a:r>
                        <a:rPr lang="ja-JP" altLang="en-US" sz="900" dirty="0" smtClean="0">
                          <a:solidFill>
                            <a:schemeClr val="tx1"/>
                          </a:solidFill>
                        </a:rPr>
                        <a:t>　 ・一元化や外部委託等の準備</a:t>
                      </a:r>
                      <a:endParaRPr lang="en-US" altLang="ja-JP" sz="900" dirty="0" smtClean="0">
                        <a:solidFill>
                          <a:schemeClr val="tx1"/>
                        </a:solidFill>
                      </a:endParaRPr>
                    </a:p>
                    <a:p>
                      <a:r>
                        <a:rPr lang="ja-JP" altLang="en-US" sz="900" dirty="0" smtClean="0">
                          <a:solidFill>
                            <a:schemeClr val="tx1"/>
                          </a:solidFill>
                        </a:rPr>
                        <a:t>　 ・</a:t>
                      </a:r>
                      <a:r>
                        <a:rPr lang="en-US" altLang="ja-JP" sz="900" dirty="0" smtClean="0">
                          <a:solidFill>
                            <a:schemeClr val="tx1"/>
                          </a:solidFill>
                        </a:rPr>
                        <a:t>ICT</a:t>
                      </a:r>
                      <a:r>
                        <a:rPr lang="ja-JP" altLang="en-US" sz="900" dirty="0" smtClean="0">
                          <a:solidFill>
                            <a:schemeClr val="tx1"/>
                          </a:solidFill>
                        </a:rPr>
                        <a:t>活用や医療</a:t>
                      </a:r>
                      <a:r>
                        <a:rPr lang="en-US" altLang="ja-JP" sz="900" dirty="0" smtClean="0">
                          <a:solidFill>
                            <a:schemeClr val="tx1"/>
                          </a:solidFill>
                        </a:rPr>
                        <a:t>DX</a:t>
                      </a:r>
                      <a:r>
                        <a:rPr lang="ja-JP" altLang="en-US" sz="900" dirty="0" smtClean="0">
                          <a:solidFill>
                            <a:schemeClr val="tx1"/>
                          </a:solidFill>
                        </a:rPr>
                        <a:t>推進を通じた業務効率化の検討</a:t>
                      </a:r>
                      <a:endParaRPr lang="en-US" altLang="ja-JP" sz="900" dirty="0" smtClean="0">
                        <a:solidFill>
                          <a:schemeClr val="tx1"/>
                        </a:solidFill>
                      </a:endParaRPr>
                    </a:p>
                    <a:p>
                      <a:r>
                        <a:rPr lang="ja-JP" altLang="en-US" sz="900" dirty="0" smtClean="0">
                          <a:solidFill>
                            <a:schemeClr val="tx1"/>
                          </a:solidFill>
                        </a:rPr>
                        <a:t>　 ・外部人材や応援職員の受入体制の整備、役割分担の明確化</a:t>
                      </a:r>
                      <a:endParaRPr lang="en-US" altLang="ja-JP" sz="900" dirty="0" smtClean="0">
                        <a:solidFill>
                          <a:schemeClr val="tx1"/>
                        </a:solidFill>
                      </a:endParaRPr>
                    </a:p>
                  </a:txBody>
                  <a:tcPr/>
                </a:tc>
                <a:tc>
                  <a:txBody>
                    <a:bodyPr/>
                    <a:lstStyle/>
                    <a:p>
                      <a:pPr marL="139303" indent="-139303">
                        <a:buFont typeface="Wingdings" panose="05000000000000000000" pitchFamily="2" charset="2"/>
                        <a:buChar char="ü"/>
                      </a:pPr>
                      <a:r>
                        <a:rPr lang="ja-JP" altLang="en-US" sz="900" b="1" dirty="0" smtClean="0">
                          <a:solidFill>
                            <a:srgbClr val="FF0000"/>
                          </a:solidFill>
                        </a:rPr>
                        <a:t>保健所への応援体制の整備</a:t>
                      </a:r>
                      <a:endParaRPr lang="en-US" altLang="ja-JP" sz="900" strike="sngStrike" dirty="0" smtClean="0">
                        <a:solidFill>
                          <a:srgbClr val="FF0000"/>
                        </a:solidFill>
                      </a:endParaRPr>
                    </a:p>
                    <a:p>
                      <a:r>
                        <a:rPr lang="ja-JP" altLang="en-US" sz="900" dirty="0" smtClean="0"/>
                        <a:t>　・業務の一元化、外部委託</a:t>
                      </a:r>
                      <a:endParaRPr lang="en-US" altLang="ja-JP" sz="900" dirty="0" smtClean="0"/>
                    </a:p>
                    <a:p>
                      <a:r>
                        <a:rPr lang="ja-JP" altLang="en-US" sz="900" dirty="0" smtClean="0"/>
                        <a:t>　・保健所への応援職員等の受入を実施</a:t>
                      </a:r>
                      <a:endParaRPr lang="en-US" altLang="ja-JP" sz="900" dirty="0" smtClean="0"/>
                    </a:p>
                  </a:txBody>
                  <a:tcPr/>
                </a:tc>
                <a:extLst>
                  <a:ext uri="{0D108BD9-81ED-4DB2-BD59-A6C34878D82A}">
                    <a16:rowId xmlns:a16="http://schemas.microsoft.com/office/drawing/2014/main" val="3008898629"/>
                  </a:ext>
                </a:extLst>
              </a:tr>
            </a:tbl>
          </a:graphicData>
        </a:graphic>
      </p:graphicFrame>
      <p:sp>
        <p:nvSpPr>
          <p:cNvPr id="6" name="テキスト ボックス 5"/>
          <p:cNvSpPr txBox="1"/>
          <p:nvPr/>
        </p:nvSpPr>
        <p:spPr>
          <a:xfrm>
            <a:off x="-644" y="4449811"/>
            <a:ext cx="9906000" cy="276999"/>
          </a:xfrm>
          <a:prstGeom prst="rect">
            <a:avLst/>
          </a:prstGeom>
          <a:solidFill>
            <a:schemeClr val="accent5">
              <a:lumMod val="75000"/>
            </a:schemeClr>
          </a:solidFill>
        </p:spPr>
        <p:txBody>
          <a:bodyPr wrap="square" rtlCol="0">
            <a:spAutoFit/>
          </a:bodyPr>
          <a:lstStyle/>
          <a:p>
            <a:pPr algn="ctr"/>
            <a:r>
              <a:rPr kumimoji="1" lang="ja-JP" altLang="en-US" sz="1200" b="1" dirty="0" smtClean="0">
                <a:solidFill>
                  <a:schemeClr val="bg1"/>
                </a:solidFill>
              </a:rPr>
              <a:t>国</a:t>
            </a:r>
            <a:r>
              <a:rPr kumimoji="1" lang="ja-JP" altLang="en-US" sz="1200" b="1" dirty="0">
                <a:solidFill>
                  <a:schemeClr val="bg1"/>
                </a:solidFill>
              </a:rPr>
              <a:t>が定める基本</a:t>
            </a:r>
            <a:r>
              <a:rPr kumimoji="1" lang="ja-JP" altLang="en-US" sz="1200" b="1" dirty="0" smtClean="0">
                <a:solidFill>
                  <a:schemeClr val="bg1"/>
                </a:solidFill>
              </a:rPr>
              <a:t>指針等に大きな変更がない項目</a:t>
            </a:r>
            <a:endParaRPr kumimoji="1" lang="ja-JP" altLang="en-US" sz="1200" b="1" dirty="0">
              <a:solidFill>
                <a:schemeClr val="bg1"/>
              </a:solidFill>
            </a:endParaRPr>
          </a:p>
        </p:txBody>
      </p:sp>
      <p:graphicFrame>
        <p:nvGraphicFramePr>
          <p:cNvPr id="9" name="表 8"/>
          <p:cNvGraphicFramePr>
            <a:graphicFrameLocks noGrp="1"/>
          </p:cNvGraphicFramePr>
          <p:nvPr>
            <p:extLst>
              <p:ext uri="{D42A27DB-BD31-4B8C-83A1-F6EECF244321}">
                <p14:modId xmlns:p14="http://schemas.microsoft.com/office/powerpoint/2010/main" val="2921200595"/>
              </p:ext>
            </p:extLst>
          </p:nvPr>
        </p:nvGraphicFramePr>
        <p:xfrm>
          <a:off x="24481" y="4809325"/>
          <a:ext cx="9855750" cy="1000797"/>
        </p:xfrm>
        <a:graphic>
          <a:graphicData uri="http://schemas.openxmlformats.org/drawingml/2006/table">
            <a:tbl>
              <a:tblPr firstRow="1" bandRow="1">
                <a:tableStyleId>{00A15C55-8517-42AA-B614-E9B94910E393}</a:tableStyleId>
              </a:tblPr>
              <a:tblGrid>
                <a:gridCol w="1507298">
                  <a:extLst>
                    <a:ext uri="{9D8B030D-6E8A-4147-A177-3AD203B41FA5}">
                      <a16:colId xmlns:a16="http://schemas.microsoft.com/office/drawing/2014/main" val="35599622"/>
                    </a:ext>
                  </a:extLst>
                </a:gridCol>
                <a:gridCol w="3700471">
                  <a:extLst>
                    <a:ext uri="{9D8B030D-6E8A-4147-A177-3AD203B41FA5}">
                      <a16:colId xmlns:a16="http://schemas.microsoft.com/office/drawing/2014/main" val="3645021834"/>
                    </a:ext>
                  </a:extLst>
                </a:gridCol>
                <a:gridCol w="1519548">
                  <a:extLst>
                    <a:ext uri="{9D8B030D-6E8A-4147-A177-3AD203B41FA5}">
                      <a16:colId xmlns:a16="http://schemas.microsoft.com/office/drawing/2014/main" val="3079469867"/>
                    </a:ext>
                  </a:extLst>
                </a:gridCol>
                <a:gridCol w="3128433">
                  <a:extLst>
                    <a:ext uri="{9D8B030D-6E8A-4147-A177-3AD203B41FA5}">
                      <a16:colId xmlns:a16="http://schemas.microsoft.com/office/drawing/2014/main" val="1598554212"/>
                    </a:ext>
                  </a:extLst>
                </a:gridCol>
              </a:tblGrid>
              <a:tr h="457390">
                <a:tc>
                  <a:txBody>
                    <a:bodyPr/>
                    <a:lstStyle/>
                    <a:p>
                      <a:pPr marL="0" marR="0" lvl="0" indent="0" algn="l" defTabSz="914400" rtl="0" eaLnBrk="1" fontAlgn="auto" latinLnBrk="0" hangingPunct="1">
                        <a:lnSpc>
                          <a:spcPts val="500"/>
                        </a:lnSpc>
                        <a:spcBef>
                          <a:spcPts val="0"/>
                        </a:spcBef>
                        <a:spcAft>
                          <a:spcPts val="0"/>
                        </a:spcAft>
                        <a:buClrTx/>
                        <a:buSzTx/>
                        <a:buFontTx/>
                        <a:buNone/>
                        <a:tabLst/>
                        <a:defRPr/>
                      </a:pPr>
                      <a:endParaRPr kumimoji="1" lang="en-US" altLang="ja-JP" sz="1000" b="0" dirty="0" smtClean="0">
                        <a:solidFill>
                          <a:schemeClr val="tx1"/>
                        </a:solidFill>
                      </a:endParaRPr>
                    </a:p>
                    <a:p>
                      <a:pPr algn="l"/>
                      <a:r>
                        <a:rPr kumimoji="1" lang="en-US" altLang="ja-JP" sz="1000" b="0" dirty="0" smtClean="0">
                          <a:solidFill>
                            <a:schemeClr val="tx1"/>
                          </a:solidFill>
                        </a:rPr>
                        <a:t>【</a:t>
                      </a:r>
                      <a:r>
                        <a:rPr kumimoji="1" lang="ja-JP" altLang="en-US" sz="1000" b="0" dirty="0" smtClean="0">
                          <a:solidFill>
                            <a:schemeClr val="tx1"/>
                          </a:solidFill>
                        </a:rPr>
                        <a:t>第</a:t>
                      </a:r>
                      <a:r>
                        <a:rPr kumimoji="1" lang="en-US" altLang="ja-JP" sz="1000" b="0" dirty="0" smtClean="0">
                          <a:solidFill>
                            <a:schemeClr val="tx1"/>
                          </a:solidFill>
                        </a:rPr>
                        <a:t>12】</a:t>
                      </a:r>
                    </a:p>
                    <a:p>
                      <a:pPr algn="l"/>
                      <a:r>
                        <a:rPr kumimoji="1" lang="ja-JP" altLang="en-US" sz="1000" b="0" dirty="0" smtClean="0">
                          <a:solidFill>
                            <a:schemeClr val="tx1"/>
                          </a:solidFill>
                        </a:rPr>
                        <a:t>　　啓発・人権</a:t>
                      </a:r>
                      <a:endParaRPr kumimoji="1" lang="en-US" altLang="ja-JP" sz="10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Wingdings" panose="05000000000000000000" pitchFamily="2" charset="2"/>
                        <a:buChar char="ü"/>
                      </a:pPr>
                      <a:r>
                        <a:rPr kumimoji="1" lang="ja-JP" altLang="en-US" sz="900" b="1" dirty="0" smtClean="0">
                          <a:solidFill>
                            <a:schemeClr val="tx1"/>
                          </a:solidFill>
                        </a:rPr>
                        <a:t>人権の尊重</a:t>
                      </a:r>
                      <a:endParaRPr kumimoji="1" lang="en-US" altLang="ja-JP" sz="900" b="1" dirty="0" smtClean="0">
                        <a:solidFill>
                          <a:schemeClr val="tx1"/>
                        </a:solidFill>
                      </a:endParaRPr>
                    </a:p>
                    <a:p>
                      <a:pPr marL="0" indent="0">
                        <a:buFont typeface="Wingdings" panose="05000000000000000000" pitchFamily="2" charset="2"/>
                        <a:buNone/>
                      </a:pPr>
                      <a:r>
                        <a:rPr kumimoji="1" lang="ja-JP" altLang="en-US" sz="900" dirty="0" smtClean="0">
                          <a:solidFill>
                            <a:schemeClr val="tx1"/>
                          </a:solidFill>
                        </a:rPr>
                        <a:t>　</a:t>
                      </a:r>
                      <a:r>
                        <a:rPr kumimoji="1" lang="ja-JP" altLang="en-US" sz="900" b="0" baseline="0" dirty="0" smtClean="0">
                          <a:solidFill>
                            <a:schemeClr val="tx1"/>
                          </a:solidFill>
                        </a:rPr>
                        <a:t>  </a:t>
                      </a:r>
                      <a:r>
                        <a:rPr kumimoji="1" lang="ja-JP" altLang="en-US" sz="900" b="0" dirty="0" smtClean="0">
                          <a:solidFill>
                            <a:schemeClr val="tx1"/>
                          </a:solidFill>
                        </a:rPr>
                        <a:t>・道等は、連携協議会等で議論する場合、患者の人権を考慮</a:t>
                      </a:r>
                      <a:endParaRPr kumimoji="1" lang="en-US" altLang="ja-JP" sz="900" b="0" dirty="0" smtClean="0">
                        <a:solidFill>
                          <a:schemeClr val="tx1"/>
                        </a:solidFill>
                      </a:endParaRPr>
                    </a:p>
                    <a:p>
                      <a:r>
                        <a:rPr kumimoji="1" lang="ja-JP" altLang="en-US" sz="900" b="0" dirty="0" smtClean="0">
                          <a:solidFill>
                            <a:schemeClr val="tx1"/>
                          </a:solidFill>
                        </a:rPr>
                        <a:t>　  ・報道機関との適切な連携</a:t>
                      </a:r>
                      <a:endParaRPr kumimoji="1" lang="ja-JP" alt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1000" b="0" dirty="0" smtClean="0">
                          <a:solidFill>
                            <a:schemeClr val="tx1"/>
                          </a:solidFill>
                        </a:rPr>
                        <a:t>【</a:t>
                      </a:r>
                      <a:r>
                        <a:rPr kumimoji="1" lang="ja-JP" altLang="en-US" sz="1000" b="0" dirty="0" smtClean="0">
                          <a:solidFill>
                            <a:schemeClr val="tx1"/>
                          </a:solidFill>
                        </a:rPr>
                        <a:t>第</a:t>
                      </a:r>
                      <a:r>
                        <a:rPr kumimoji="1" lang="en-US" altLang="ja-JP" sz="1000" b="0" dirty="0" smtClean="0">
                          <a:solidFill>
                            <a:schemeClr val="tx1"/>
                          </a:solidFill>
                        </a:rPr>
                        <a:t>15】</a:t>
                      </a:r>
                    </a:p>
                    <a:p>
                      <a:pPr algn="l"/>
                      <a:r>
                        <a:rPr kumimoji="1" lang="ja-JP" altLang="en-US" sz="1000" b="0" dirty="0" smtClean="0">
                          <a:solidFill>
                            <a:schemeClr val="tx1"/>
                          </a:solidFill>
                        </a:rPr>
                        <a:t>特定病原体等の取扱い</a:t>
                      </a:r>
                      <a:endParaRPr kumimoji="1" lang="en-US" altLang="ja-JP" sz="1000" b="0" dirty="0" smtClean="0">
                        <a:solidFill>
                          <a:schemeClr val="tx1"/>
                        </a:solidFill>
                      </a:endParaRPr>
                    </a:p>
                    <a:p>
                      <a:pPr algn="l">
                        <a:lnSpc>
                          <a:spcPts val="300"/>
                        </a:lnSpc>
                      </a:pPr>
                      <a:endParaRPr kumimoji="1" lang="en-US" altLang="ja-JP" sz="10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Wingdings" panose="05000000000000000000" pitchFamily="2" charset="2"/>
                        <a:buChar char="ü"/>
                      </a:pPr>
                      <a:r>
                        <a:rPr kumimoji="1" lang="ja-JP" altLang="en-US" sz="900" b="1" dirty="0" smtClean="0">
                          <a:solidFill>
                            <a:schemeClr val="tx1"/>
                          </a:solidFill>
                        </a:rPr>
                        <a:t>特定病原体等を適正に取り扱う体制の確保</a:t>
                      </a:r>
                      <a:endParaRPr kumimoji="1" lang="en-US" altLang="ja-JP" sz="900" b="1" dirty="0" smtClean="0">
                        <a:solidFill>
                          <a:schemeClr val="tx1"/>
                        </a:solidFill>
                      </a:endParaRPr>
                    </a:p>
                    <a:p>
                      <a:pPr marL="0" indent="0">
                        <a:buFont typeface="Wingdings" panose="05000000000000000000" pitchFamily="2" charset="2"/>
                        <a:buNone/>
                      </a:pPr>
                      <a:r>
                        <a:rPr kumimoji="1" lang="ja-JP" altLang="en-US" sz="900" b="0" dirty="0" smtClean="0">
                          <a:solidFill>
                            <a:schemeClr val="tx1"/>
                          </a:solidFill>
                        </a:rPr>
                        <a:t>　</a:t>
                      </a:r>
                      <a:r>
                        <a:rPr kumimoji="1" lang="ja-JP" altLang="en-US" sz="900" b="0" baseline="0" dirty="0" smtClean="0">
                          <a:solidFill>
                            <a:schemeClr val="tx1"/>
                          </a:solidFill>
                        </a:rPr>
                        <a:t>  </a:t>
                      </a:r>
                      <a:r>
                        <a:rPr kumimoji="1" lang="ja-JP" altLang="en-US" sz="900" b="0" dirty="0" smtClean="0">
                          <a:solidFill>
                            <a:schemeClr val="tx1"/>
                          </a:solidFill>
                        </a:rPr>
                        <a:t>・道等は、国内外の動向を踏まえて実施</a:t>
                      </a:r>
                    </a:p>
                    <a:p>
                      <a:pPr marL="171450" indent="-171450">
                        <a:buFont typeface="Wingdings" panose="05000000000000000000" pitchFamily="2" charset="2"/>
                        <a:buChar char="ü"/>
                      </a:pPr>
                      <a:endParaRPr kumimoji="1" lang="ja-JP" alt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7917606"/>
                  </a:ext>
                </a:extLst>
              </a:tr>
              <a:tr h="497877">
                <a:tc>
                  <a:txBody>
                    <a:bodyPr/>
                    <a:lstStyle/>
                    <a:p>
                      <a:pPr algn="l"/>
                      <a:r>
                        <a:rPr kumimoji="1" lang="en-US" altLang="ja-JP" sz="1000" b="0" dirty="0" smtClean="0">
                          <a:solidFill>
                            <a:schemeClr val="tx1"/>
                          </a:solidFill>
                        </a:rPr>
                        <a:t>【</a:t>
                      </a:r>
                      <a:r>
                        <a:rPr kumimoji="1" lang="ja-JP" altLang="en-US" sz="1000" b="0" dirty="0" smtClean="0">
                          <a:solidFill>
                            <a:schemeClr val="tx1"/>
                          </a:solidFill>
                        </a:rPr>
                        <a:t>第</a:t>
                      </a:r>
                      <a:r>
                        <a:rPr kumimoji="1" lang="en-US" altLang="ja-JP" sz="1000" b="0" dirty="0" smtClean="0">
                          <a:solidFill>
                            <a:schemeClr val="tx1"/>
                          </a:solidFill>
                        </a:rPr>
                        <a:t>16】</a:t>
                      </a:r>
                    </a:p>
                    <a:p>
                      <a:pPr algn="l"/>
                      <a:r>
                        <a:rPr kumimoji="1" lang="ja-JP" altLang="en-US" sz="1000" b="0" dirty="0" smtClean="0">
                          <a:solidFill>
                            <a:schemeClr val="tx1"/>
                          </a:solidFill>
                        </a:rPr>
                        <a:t>　　緊急時の体制</a:t>
                      </a:r>
                      <a:endParaRPr kumimoji="1" lang="en-US" altLang="ja-JP" sz="10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171450" indent="-171450">
                        <a:buFont typeface="Wingdings" panose="05000000000000000000" pitchFamily="2" charset="2"/>
                        <a:buChar char="ü"/>
                      </a:pPr>
                      <a:r>
                        <a:rPr kumimoji="1" lang="ja-JP" altLang="en-US" sz="900" b="1" dirty="0" smtClean="0">
                          <a:solidFill>
                            <a:schemeClr val="tx1"/>
                          </a:solidFill>
                        </a:rPr>
                        <a:t>緊急時の医療提供等の体制</a:t>
                      </a:r>
                      <a:endParaRPr kumimoji="1" lang="en-US" altLang="ja-JP" sz="900" b="1" dirty="0" smtClean="0">
                        <a:solidFill>
                          <a:schemeClr val="tx1"/>
                        </a:solidFill>
                      </a:endParaRPr>
                    </a:p>
                    <a:p>
                      <a:r>
                        <a:rPr kumimoji="1" lang="ja-JP" altLang="en-US" sz="900" dirty="0" smtClean="0">
                          <a:solidFill>
                            <a:schemeClr val="tx1"/>
                          </a:solidFill>
                        </a:rPr>
                        <a:t>　</a:t>
                      </a:r>
                      <a:r>
                        <a:rPr kumimoji="1" lang="ja-JP" altLang="en-US" sz="900" baseline="0" dirty="0" smtClean="0">
                          <a:solidFill>
                            <a:schemeClr val="tx1"/>
                          </a:solidFill>
                        </a:rPr>
                        <a:t>  </a:t>
                      </a:r>
                      <a:r>
                        <a:rPr kumimoji="1" lang="ja-JP" altLang="en-US" sz="900" dirty="0" smtClean="0">
                          <a:solidFill>
                            <a:schemeClr val="tx1"/>
                          </a:solidFill>
                        </a:rPr>
                        <a:t>・国や他都府県、市町村と連絡体制を構築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1000" b="0" dirty="0" smtClean="0">
                          <a:solidFill>
                            <a:schemeClr val="tx1"/>
                          </a:solidFill>
                        </a:rPr>
                        <a:t>【</a:t>
                      </a:r>
                      <a:r>
                        <a:rPr kumimoji="1" lang="ja-JP" altLang="en-US" sz="1000" b="0" dirty="0" smtClean="0">
                          <a:solidFill>
                            <a:schemeClr val="tx1"/>
                          </a:solidFill>
                        </a:rPr>
                        <a:t>第</a:t>
                      </a:r>
                      <a:r>
                        <a:rPr kumimoji="1" lang="en-US" altLang="ja-JP" sz="1000" b="0" dirty="0" smtClean="0">
                          <a:solidFill>
                            <a:schemeClr val="tx1"/>
                          </a:solidFill>
                        </a:rPr>
                        <a:t>17】</a:t>
                      </a:r>
                    </a:p>
                    <a:p>
                      <a:pPr algn="ctr"/>
                      <a:r>
                        <a:rPr kumimoji="1" lang="ja-JP" altLang="en-US" sz="1000" b="0" dirty="0" smtClean="0">
                          <a:solidFill>
                            <a:schemeClr val="tx1"/>
                          </a:solidFill>
                        </a:rPr>
                        <a:t>その他の重要事項</a:t>
                      </a:r>
                      <a:endParaRPr kumimoji="1" lang="en-US" altLang="ja-JP" sz="10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171450" indent="-171450">
                        <a:buFont typeface="Wingdings" panose="05000000000000000000" pitchFamily="2" charset="2"/>
                        <a:buChar char="ü"/>
                      </a:pPr>
                      <a:r>
                        <a:rPr kumimoji="1" lang="ja-JP" altLang="en-US" sz="900" b="1" dirty="0" smtClean="0"/>
                        <a:t>薬剤耐性対策</a:t>
                      </a:r>
                      <a:endParaRPr kumimoji="1" lang="en-US" altLang="ja-JP" sz="900" b="1" dirty="0" smtClean="0"/>
                    </a:p>
                    <a:p>
                      <a:r>
                        <a:rPr kumimoji="1" lang="ja-JP" altLang="en-US" sz="900" dirty="0" smtClean="0"/>
                        <a:t>　</a:t>
                      </a:r>
                      <a:r>
                        <a:rPr kumimoji="1" lang="ja-JP" altLang="en-US" sz="900" baseline="0" dirty="0" smtClean="0"/>
                        <a:t>   </a:t>
                      </a:r>
                      <a:r>
                        <a:rPr kumimoji="1" lang="ja-JP" altLang="en-US" sz="900" dirty="0" smtClean="0"/>
                        <a:t>・衛生研究所による情報収集、技術的助言の実施</a:t>
                      </a:r>
                      <a:endParaRPr kumimoji="1" lang="en-US" altLang="ja-JP" sz="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407551"/>
                  </a:ext>
                </a:extLst>
              </a:tr>
            </a:tbl>
          </a:graphicData>
        </a:graphic>
      </p:graphicFrame>
      <p:sp>
        <p:nvSpPr>
          <p:cNvPr id="12" name="テキスト ボックス 11"/>
          <p:cNvSpPr txBox="1"/>
          <p:nvPr/>
        </p:nvSpPr>
        <p:spPr>
          <a:xfrm>
            <a:off x="0" y="5893996"/>
            <a:ext cx="9906000" cy="276999"/>
          </a:xfrm>
          <a:prstGeom prst="rect">
            <a:avLst/>
          </a:prstGeom>
          <a:solidFill>
            <a:schemeClr val="accent5">
              <a:lumMod val="75000"/>
            </a:schemeClr>
          </a:solidFill>
        </p:spPr>
        <p:txBody>
          <a:bodyPr wrap="square" rtlCol="0">
            <a:spAutoFit/>
          </a:bodyPr>
          <a:lstStyle/>
          <a:p>
            <a:pPr algn="ctr"/>
            <a:r>
              <a:rPr kumimoji="1" lang="ja-JP" altLang="en-US" sz="1200" b="1" dirty="0" smtClean="0">
                <a:solidFill>
                  <a:schemeClr val="bg1"/>
                </a:solidFill>
              </a:rPr>
              <a:t>特定感染症等や本道の地域特性を踏まえた感染症の項目</a:t>
            </a:r>
            <a:endParaRPr kumimoji="1" lang="ja-JP" altLang="en-US" sz="1200" b="1" dirty="0">
              <a:solidFill>
                <a:schemeClr val="bg1"/>
              </a:solidFill>
            </a:endParaRPr>
          </a:p>
        </p:txBody>
      </p:sp>
      <p:graphicFrame>
        <p:nvGraphicFramePr>
          <p:cNvPr id="13" name="表 12"/>
          <p:cNvGraphicFramePr>
            <a:graphicFrameLocks noGrp="1"/>
          </p:cNvGraphicFramePr>
          <p:nvPr>
            <p:extLst>
              <p:ext uri="{D42A27DB-BD31-4B8C-83A1-F6EECF244321}">
                <p14:modId xmlns:p14="http://schemas.microsoft.com/office/powerpoint/2010/main" val="3678337218"/>
              </p:ext>
            </p:extLst>
          </p:nvPr>
        </p:nvGraphicFramePr>
        <p:xfrm>
          <a:off x="24481" y="6241550"/>
          <a:ext cx="9855750" cy="595741"/>
        </p:xfrm>
        <a:graphic>
          <a:graphicData uri="http://schemas.openxmlformats.org/drawingml/2006/table">
            <a:tbl>
              <a:tblPr firstRow="1" bandRow="1">
                <a:tableStyleId>{5940675A-B579-460E-94D1-54222C63F5DA}</a:tableStyleId>
              </a:tblPr>
              <a:tblGrid>
                <a:gridCol w="1485764">
                  <a:extLst>
                    <a:ext uri="{9D8B030D-6E8A-4147-A177-3AD203B41FA5}">
                      <a16:colId xmlns:a16="http://schemas.microsoft.com/office/drawing/2014/main" val="2377296164"/>
                    </a:ext>
                  </a:extLst>
                </a:gridCol>
                <a:gridCol w="8369986">
                  <a:extLst>
                    <a:ext uri="{9D8B030D-6E8A-4147-A177-3AD203B41FA5}">
                      <a16:colId xmlns:a16="http://schemas.microsoft.com/office/drawing/2014/main" val="3744296633"/>
                    </a:ext>
                  </a:extLst>
                </a:gridCol>
              </a:tblGrid>
              <a:tr h="595741">
                <a:tc>
                  <a:txBody>
                    <a:bodyPr/>
                    <a:lstStyle/>
                    <a:p>
                      <a:pPr>
                        <a:lnSpc>
                          <a:spcPts val="500"/>
                        </a:lnSpc>
                      </a:pPr>
                      <a:endParaRPr kumimoji="1" lang="en-US" altLang="ja-JP"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a:t>
                      </a:r>
                      <a:r>
                        <a:rPr kumimoji="1" lang="ja-JP" altLang="en-US" sz="1000" dirty="0" smtClean="0"/>
                        <a:t>第</a:t>
                      </a:r>
                      <a:r>
                        <a:rPr kumimoji="1" lang="en-US" altLang="ja-JP" sz="1000" dirty="0" smtClean="0"/>
                        <a:t>18】</a:t>
                      </a:r>
                      <a:r>
                        <a:rPr kumimoji="1" lang="en-US" altLang="ja-JP" sz="940" b="1" dirty="0" smtClean="0">
                          <a:solidFill>
                            <a:srgbClr val="FF0000"/>
                          </a:solidFill>
                        </a:rPr>
                        <a:t>〔</a:t>
                      </a:r>
                      <a:r>
                        <a:rPr kumimoji="1" lang="ja-JP" altLang="en-US" sz="1000" b="1" dirty="0" smtClean="0">
                          <a:solidFill>
                            <a:srgbClr val="FF0000"/>
                          </a:solidFill>
                        </a:rPr>
                        <a:t>拡充</a:t>
                      </a:r>
                      <a:r>
                        <a:rPr kumimoji="1" lang="en-US" altLang="ja-JP" sz="1000" b="1" dirty="0" smtClean="0">
                          <a:solidFill>
                            <a:srgbClr val="FF0000"/>
                          </a:solidFill>
                        </a:rPr>
                        <a:t>〕</a:t>
                      </a:r>
                      <a:endParaRPr kumimoji="1" lang="en-US" altLang="ja-JP" sz="1000" b="0" dirty="0" smtClean="0">
                        <a:solidFill>
                          <a:srgbClr val="FF0000"/>
                        </a:solidFill>
                      </a:endParaRPr>
                    </a:p>
                    <a:p>
                      <a:pPr algn="ctr"/>
                      <a:r>
                        <a:rPr kumimoji="1" lang="ja-JP" altLang="en-US" sz="1000" dirty="0" smtClean="0"/>
                        <a:t>特定感染症等</a:t>
                      </a:r>
                      <a:endParaRPr kumimoji="1" lang="ja-JP" altLang="en-US" sz="1000" dirty="0"/>
                    </a:p>
                  </a:txBody>
                  <a:tcPr>
                    <a:lnB w="12700" cap="flat" cmpd="sng" algn="ctr">
                      <a:solidFill>
                        <a:schemeClr val="tx1"/>
                      </a:solidFill>
                      <a:prstDash val="solid"/>
                      <a:round/>
                      <a:headEnd type="none" w="med" len="med"/>
                      <a:tailEnd type="none" w="med" len="med"/>
                    </a:lnB>
                    <a:solidFill>
                      <a:schemeClr val="accent4"/>
                    </a:solidFill>
                  </a:tcPr>
                </a:tc>
                <a:tc>
                  <a:txBody>
                    <a:bodyPr/>
                    <a:lstStyle/>
                    <a:p>
                      <a:pPr marL="171450" indent="-171450">
                        <a:buFont typeface="Wingdings" panose="05000000000000000000" pitchFamily="2" charset="2"/>
                        <a:buChar char="ü"/>
                      </a:pPr>
                      <a:r>
                        <a:rPr kumimoji="1" lang="ja-JP" altLang="en-US" sz="1000" b="1" dirty="0" smtClean="0">
                          <a:solidFill>
                            <a:srgbClr val="FF0000"/>
                          </a:solidFill>
                        </a:rPr>
                        <a:t>特定感染症等対策</a:t>
                      </a:r>
                      <a:endParaRPr kumimoji="1" lang="en-US" altLang="ja-JP" sz="1000" b="1" dirty="0" smtClean="0">
                        <a:solidFill>
                          <a:srgbClr val="FF0000"/>
                        </a:solidFill>
                      </a:endParaRPr>
                    </a:p>
                    <a:p>
                      <a:r>
                        <a:rPr kumimoji="1" lang="ja-JP" altLang="en-US" sz="1000" dirty="0" smtClean="0"/>
                        <a:t>　</a:t>
                      </a:r>
                      <a:r>
                        <a:rPr kumimoji="1" lang="ja-JP" altLang="en-US" sz="900" baseline="0" dirty="0" smtClean="0"/>
                        <a:t>   </a:t>
                      </a:r>
                      <a:r>
                        <a:rPr kumimoji="1" lang="ja-JP" altLang="en-US" sz="900" dirty="0" smtClean="0"/>
                        <a:t>・</a:t>
                      </a:r>
                      <a:r>
                        <a:rPr lang="ja-JP" altLang="en-US" sz="900" dirty="0" smtClean="0">
                          <a:solidFill>
                            <a:schemeClr val="tx1"/>
                          </a:solidFill>
                        </a:rPr>
                        <a:t>平成２８年の感染症法や国の基本指針、特定感染症予防指針に基づく感染症のほか、本道の地域特性を踏まえたエキノコックス症等の現状・課題を整理</a:t>
                      </a:r>
                      <a:endParaRPr lang="en-US" altLang="ja-JP" sz="900" dirty="0" smtClean="0">
                        <a:solidFill>
                          <a:schemeClr val="tx1"/>
                        </a:solidFill>
                      </a:endParaRPr>
                    </a:p>
                    <a:p>
                      <a:r>
                        <a:rPr lang="ja-JP" altLang="en-US" sz="900" dirty="0" smtClean="0">
                          <a:solidFill>
                            <a:schemeClr val="tx1"/>
                          </a:solidFill>
                        </a:rPr>
                        <a:t>　　　し、今後における施策の方向性と主な施策を規定</a:t>
                      </a:r>
                      <a:endParaRPr lang="en-US" altLang="ja-JP" sz="900" dirty="0" smtClean="0">
                        <a:solidFill>
                          <a:schemeClr val="tx1"/>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3202108"/>
                  </a:ext>
                </a:extLst>
              </a:tr>
            </a:tbl>
          </a:graphicData>
        </a:graphic>
      </p:graphicFrame>
      <p:grpSp>
        <p:nvGrpSpPr>
          <p:cNvPr id="2" name="グループ化 1"/>
          <p:cNvGrpSpPr/>
          <p:nvPr/>
        </p:nvGrpSpPr>
        <p:grpSpPr>
          <a:xfrm>
            <a:off x="1385427" y="20345"/>
            <a:ext cx="8519929" cy="247962"/>
            <a:chOff x="1385427" y="20345"/>
            <a:chExt cx="8519929" cy="247962"/>
          </a:xfrm>
        </p:grpSpPr>
        <p:sp>
          <p:nvSpPr>
            <p:cNvPr id="7" name="フリーフォーム 6"/>
            <p:cNvSpPr/>
            <p:nvPr/>
          </p:nvSpPr>
          <p:spPr>
            <a:xfrm>
              <a:off x="1385427" y="20345"/>
              <a:ext cx="4382408" cy="247962"/>
            </a:xfrm>
            <a:custGeom>
              <a:avLst/>
              <a:gdLst>
                <a:gd name="connsiteX0" fmla="*/ 0 w 4382408"/>
                <a:gd name="connsiteY0" fmla="*/ 0 h 247962"/>
                <a:gd name="connsiteX1" fmla="*/ 4258427 w 4382408"/>
                <a:gd name="connsiteY1" fmla="*/ 0 h 247962"/>
                <a:gd name="connsiteX2" fmla="*/ 4382408 w 4382408"/>
                <a:gd name="connsiteY2" fmla="*/ 123981 h 247962"/>
                <a:gd name="connsiteX3" fmla="*/ 4258427 w 4382408"/>
                <a:gd name="connsiteY3" fmla="*/ 247962 h 247962"/>
                <a:gd name="connsiteX4" fmla="*/ 0 w 4382408"/>
                <a:gd name="connsiteY4" fmla="*/ 247962 h 247962"/>
                <a:gd name="connsiteX5" fmla="*/ 123981 w 4382408"/>
                <a:gd name="connsiteY5" fmla="*/ 123981 h 247962"/>
                <a:gd name="connsiteX6" fmla="*/ 0 w 4382408"/>
                <a:gd name="connsiteY6" fmla="*/ 0 h 247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2408" h="247962">
                  <a:moveTo>
                    <a:pt x="0" y="0"/>
                  </a:moveTo>
                  <a:lnTo>
                    <a:pt x="4258427" y="0"/>
                  </a:lnTo>
                  <a:lnTo>
                    <a:pt x="4382408" y="123981"/>
                  </a:lnTo>
                  <a:lnTo>
                    <a:pt x="4258427" y="247962"/>
                  </a:lnTo>
                  <a:lnTo>
                    <a:pt x="0" y="247962"/>
                  </a:lnTo>
                  <a:lnTo>
                    <a:pt x="123981" y="123981"/>
                  </a:lnTo>
                  <a:lnTo>
                    <a:pt x="0" y="0"/>
                  </a:lnTo>
                  <a:close/>
                </a:path>
              </a:pathLst>
            </a:custGeom>
            <a:solidFill>
              <a:schemeClr val="accent1">
                <a:lumMod val="40000"/>
                <a:lumOff val="6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spcFirstLastPara="0" vert="horz" wrap="square" lIns="179988" tIns="18669" rIns="142650" bIns="18669" numCol="1" spcCol="1270" anchor="ctr" anchorCtr="0">
              <a:noAutofit/>
            </a:bodyPr>
            <a:lstStyle/>
            <a:p>
              <a:pPr lvl="0" algn="ctr" defTabSz="622300">
                <a:lnSpc>
                  <a:spcPct val="90000"/>
                </a:lnSpc>
                <a:spcBef>
                  <a:spcPct val="0"/>
                </a:spcBef>
                <a:spcAft>
                  <a:spcPct val="35000"/>
                </a:spcAft>
              </a:pPr>
              <a:r>
                <a:rPr kumimoji="1" lang="ja-JP" altLang="en-US" sz="1400" b="1" kern="1200" dirty="0" smtClean="0"/>
                <a:t>平　　　　時</a:t>
              </a:r>
              <a:endParaRPr kumimoji="1" lang="ja-JP" altLang="en-US" sz="1400" b="1" kern="1200" dirty="0"/>
            </a:p>
          </p:txBody>
        </p:sp>
        <p:sp>
          <p:nvSpPr>
            <p:cNvPr id="8" name="フリーフォーム 7"/>
            <p:cNvSpPr/>
            <p:nvPr/>
          </p:nvSpPr>
          <p:spPr>
            <a:xfrm>
              <a:off x="5344712" y="20345"/>
              <a:ext cx="4560644" cy="247962"/>
            </a:xfrm>
            <a:custGeom>
              <a:avLst/>
              <a:gdLst>
                <a:gd name="connsiteX0" fmla="*/ 0 w 4560644"/>
                <a:gd name="connsiteY0" fmla="*/ 0 h 247962"/>
                <a:gd name="connsiteX1" fmla="*/ 4436663 w 4560644"/>
                <a:gd name="connsiteY1" fmla="*/ 0 h 247962"/>
                <a:gd name="connsiteX2" fmla="*/ 4560644 w 4560644"/>
                <a:gd name="connsiteY2" fmla="*/ 123981 h 247962"/>
                <a:gd name="connsiteX3" fmla="*/ 4436663 w 4560644"/>
                <a:gd name="connsiteY3" fmla="*/ 247962 h 247962"/>
                <a:gd name="connsiteX4" fmla="*/ 0 w 4560644"/>
                <a:gd name="connsiteY4" fmla="*/ 247962 h 247962"/>
                <a:gd name="connsiteX5" fmla="*/ 123981 w 4560644"/>
                <a:gd name="connsiteY5" fmla="*/ 123981 h 247962"/>
                <a:gd name="connsiteX6" fmla="*/ 0 w 4560644"/>
                <a:gd name="connsiteY6" fmla="*/ 0 h 247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60644" h="247962">
                  <a:moveTo>
                    <a:pt x="0" y="0"/>
                  </a:moveTo>
                  <a:lnTo>
                    <a:pt x="4436663" y="0"/>
                  </a:lnTo>
                  <a:lnTo>
                    <a:pt x="4560644" y="123981"/>
                  </a:lnTo>
                  <a:lnTo>
                    <a:pt x="4436663" y="247962"/>
                  </a:lnTo>
                  <a:lnTo>
                    <a:pt x="0" y="247962"/>
                  </a:lnTo>
                  <a:lnTo>
                    <a:pt x="123981" y="123981"/>
                  </a:lnTo>
                  <a:lnTo>
                    <a:pt x="0" y="0"/>
                  </a:lnTo>
                  <a:close/>
                </a:path>
              </a:pathLst>
            </a:custGeom>
            <a:solidFill>
              <a:srgbClr val="FF6600"/>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7353344"/>
                <a:satOff val="-10228"/>
                <a:lumOff val="-3922"/>
                <a:alphaOff val="0"/>
              </a:schemeClr>
            </a:effectRef>
            <a:fontRef idx="minor">
              <a:schemeClr val="dk1"/>
            </a:fontRef>
          </p:style>
          <p:txBody>
            <a:bodyPr spcFirstLastPara="0" vert="horz" wrap="square" lIns="179988" tIns="18669" rIns="142650" bIns="18669" numCol="1" spcCol="1270" anchor="ctr" anchorCtr="0">
              <a:noAutofit/>
            </a:bodyPr>
            <a:lstStyle/>
            <a:p>
              <a:pPr lvl="0" algn="ctr" defTabSz="622300">
                <a:lnSpc>
                  <a:spcPct val="90000"/>
                </a:lnSpc>
                <a:spcBef>
                  <a:spcPct val="0"/>
                </a:spcBef>
                <a:spcAft>
                  <a:spcPct val="35000"/>
                </a:spcAft>
              </a:pPr>
              <a:r>
                <a:rPr kumimoji="1" lang="ja-JP" altLang="en-US" sz="1400" b="1" kern="1200" dirty="0" smtClean="0"/>
                <a:t>新興感染症の発生及びまん延時</a:t>
              </a:r>
              <a:endParaRPr kumimoji="1" lang="ja-JP" altLang="en-US" sz="1400" b="1" kern="1200" dirty="0"/>
            </a:p>
          </p:txBody>
        </p:sp>
      </p:grpSp>
      <p:sp>
        <p:nvSpPr>
          <p:cNvPr id="14" name="スライド番号プレースホルダー 1"/>
          <p:cNvSpPr>
            <a:spLocks noGrp="1"/>
          </p:cNvSpPr>
          <p:nvPr>
            <p:ph type="sldNum" sz="quarter" idx="12"/>
          </p:nvPr>
        </p:nvSpPr>
        <p:spPr>
          <a:xfrm>
            <a:off x="7677150" y="6492875"/>
            <a:ext cx="2228850" cy="365125"/>
          </a:xfrm>
        </p:spPr>
        <p:txBody>
          <a:bodyPr/>
          <a:lstStyle/>
          <a:p>
            <a:r>
              <a:rPr lang="en-US" altLang="ja-JP" sz="4000" dirty="0" smtClean="0"/>
              <a:t>12</a:t>
            </a:r>
            <a:endParaRPr lang="ja-JP" altLang="en-US" sz="4000" dirty="0"/>
          </a:p>
        </p:txBody>
      </p:sp>
    </p:spTree>
    <p:extLst>
      <p:ext uri="{BB962C8B-B14F-4D97-AF65-F5344CB8AC3E}">
        <p14:creationId xmlns:p14="http://schemas.microsoft.com/office/powerpoint/2010/main" val="2387793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33045" y="701364"/>
            <a:ext cx="8981681" cy="1690995"/>
          </a:xfrm>
          <a:prstGeom prst="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2406" indent="-202406" fontAlgn="base" hangingPunct="0"/>
            <a:endParaRPr lang="en-US" altLang="ja-JP" sz="1200" dirty="0">
              <a:solidFill>
                <a:schemeClr val="tx1"/>
              </a:solidFill>
              <a:latin typeface="ＤＨＰ特太ゴシック体" panose="020B0500000000000000" pitchFamily="50" charset="-128"/>
              <a:ea typeface="ＤＨＰ特太ゴシック体" panose="020B0500000000000000" pitchFamily="50" charset="-128"/>
            </a:endParaRPr>
          </a:p>
          <a:p>
            <a:pPr marL="202406" indent="-202406" fontAlgn="base" hangingPunct="0"/>
            <a:r>
              <a:rPr lang="ja-JP" altLang="en-US" sz="1400" dirty="0">
                <a:solidFill>
                  <a:schemeClr val="tx1"/>
                </a:solidFill>
                <a:latin typeface="ＤＨＰ特太ゴシック体" panose="020B0500000000000000" pitchFamily="50" charset="-128"/>
                <a:ea typeface="ＤＨＰ特太ゴシック体" panose="020B0500000000000000" pitchFamily="50" charset="-128"/>
              </a:rPr>
              <a:t>感染症の発生の予防及びまん延の防止のための施策の実施に当たっての連携協力体制の整備を図り、</a:t>
            </a:r>
            <a:r>
              <a:rPr lang="ja-JP" altLang="en-US" sz="1400" dirty="0" smtClean="0">
                <a:solidFill>
                  <a:schemeClr val="tx1"/>
                </a:solidFill>
                <a:latin typeface="ＤＨＰ特太ゴシック体" panose="020B0500000000000000" pitchFamily="50" charset="-128"/>
                <a:ea typeface="ＤＨＰ特太ゴシック体" panose="020B0500000000000000" pitchFamily="50" charset="-128"/>
              </a:rPr>
              <a:t>予防計画</a:t>
            </a:r>
            <a:endParaRPr lang="en-US" altLang="ja-JP" sz="1400" dirty="0" smtClean="0">
              <a:solidFill>
                <a:schemeClr val="tx1"/>
              </a:solidFill>
              <a:latin typeface="ＤＨＰ特太ゴシック体" panose="020B0500000000000000" pitchFamily="50" charset="-128"/>
              <a:ea typeface="ＤＨＰ特太ゴシック体" panose="020B0500000000000000" pitchFamily="50" charset="-128"/>
            </a:endParaRPr>
          </a:p>
          <a:p>
            <a:pPr marL="202406" indent="-202406" fontAlgn="base" hangingPunct="0"/>
            <a:r>
              <a:rPr lang="ja-JP" altLang="en-US" sz="1400" dirty="0" smtClean="0">
                <a:solidFill>
                  <a:schemeClr val="tx1"/>
                </a:solidFill>
                <a:latin typeface="ＤＨＰ特太ゴシック体" panose="020B0500000000000000" pitchFamily="50" charset="-128"/>
                <a:ea typeface="ＤＨＰ特太ゴシック体" panose="020B0500000000000000" pitchFamily="50" charset="-128"/>
              </a:rPr>
              <a:t>の</a:t>
            </a:r>
            <a:r>
              <a:rPr lang="ja-JP" altLang="en-US" sz="1400" dirty="0">
                <a:solidFill>
                  <a:schemeClr val="tx1"/>
                </a:solidFill>
                <a:latin typeface="ＤＨＰ特太ゴシック体" panose="020B0500000000000000" pitchFamily="50" charset="-128"/>
                <a:ea typeface="ＤＨＰ特太ゴシック体" panose="020B0500000000000000" pitchFamily="50" charset="-128"/>
              </a:rPr>
              <a:t>実施状況及びその実施に有用な情報を共有し、感染症の予防対策等について協議を行うため</a:t>
            </a:r>
            <a:r>
              <a:rPr lang="ja-JP" altLang="en-US" sz="1400" dirty="0" smtClean="0">
                <a:solidFill>
                  <a:schemeClr val="tx1"/>
                </a:solidFill>
                <a:latin typeface="ＤＨＰ特太ゴシック体" panose="020B0500000000000000" pitchFamily="50" charset="-128"/>
                <a:ea typeface="ＤＨＰ特太ゴシック体" panose="020B0500000000000000" pitchFamily="50" charset="-128"/>
              </a:rPr>
              <a:t>設置</a:t>
            </a:r>
            <a:endParaRPr lang="en-US" altLang="ja-JP" sz="1400" dirty="0" smtClean="0">
              <a:solidFill>
                <a:schemeClr val="tx1"/>
              </a:solidFill>
              <a:latin typeface="ＤＨＰ特太ゴシック体" panose="020B0500000000000000" pitchFamily="50" charset="-128"/>
              <a:ea typeface="ＤＨＰ特太ゴシック体" panose="020B0500000000000000" pitchFamily="50" charset="-128"/>
            </a:endParaRPr>
          </a:p>
          <a:p>
            <a:pPr marL="202406" indent="-202406" fontAlgn="base" hangingPunct="0"/>
            <a:r>
              <a:rPr lang="ja-JP" altLang="en-US" sz="1100" dirty="0" smtClean="0">
                <a:solidFill>
                  <a:schemeClr val="tx1"/>
                </a:solidFill>
                <a:latin typeface="ＤＨＰ特太ゴシック体" panose="020B0500000000000000" pitchFamily="50" charset="-128"/>
                <a:ea typeface="ＤＨＰ特太ゴシック体" panose="020B0500000000000000" pitchFamily="50" charset="-128"/>
              </a:rPr>
              <a:t>　</a:t>
            </a:r>
            <a:r>
              <a:rPr lang="ja-JP" altLang="en-US" sz="1100" b="1" dirty="0" smtClean="0">
                <a:solidFill>
                  <a:schemeClr val="tx1"/>
                </a:solidFill>
                <a:latin typeface="+mn-ea"/>
              </a:rPr>
              <a:t>■構成メンバー（全３３名～オブザーバー</a:t>
            </a:r>
            <a:r>
              <a:rPr lang="en-US" altLang="ja-JP" sz="1100" b="1" dirty="0" smtClean="0">
                <a:solidFill>
                  <a:schemeClr val="tx1"/>
                </a:solidFill>
                <a:latin typeface="+mn-ea"/>
              </a:rPr>
              <a:t>3</a:t>
            </a:r>
            <a:r>
              <a:rPr lang="ja-JP" altLang="en-US" sz="1100" b="1" dirty="0" smtClean="0">
                <a:solidFill>
                  <a:schemeClr val="tx1"/>
                </a:solidFill>
                <a:latin typeface="+mn-ea"/>
              </a:rPr>
              <a:t>名（</a:t>
            </a:r>
            <a:r>
              <a:rPr lang="ja-JP" altLang="en-US" sz="1100" b="1" dirty="0">
                <a:solidFill>
                  <a:schemeClr val="tx1"/>
                </a:solidFill>
                <a:latin typeface="+mn-ea"/>
              </a:rPr>
              <a:t>道保健所長会、道教委</a:t>
            </a:r>
            <a:r>
              <a:rPr lang="ja-JP" altLang="en-US" sz="1100" b="1" dirty="0" smtClean="0">
                <a:solidFill>
                  <a:schemeClr val="tx1"/>
                </a:solidFill>
                <a:latin typeface="+mn-ea"/>
              </a:rPr>
              <a:t>等）含む～）</a:t>
            </a:r>
            <a:endParaRPr lang="en-US" altLang="ja-JP" sz="1100" b="1" dirty="0" smtClean="0">
              <a:solidFill>
                <a:schemeClr val="tx1"/>
              </a:solidFill>
              <a:latin typeface="+mn-ea"/>
            </a:endParaRPr>
          </a:p>
          <a:p>
            <a:pPr marL="202406" indent="-202406" fontAlgn="base" hangingPunct="0"/>
            <a:r>
              <a:rPr lang="ja-JP" altLang="en-US" sz="1050" b="1" dirty="0" smtClean="0">
                <a:solidFill>
                  <a:schemeClr val="tx1"/>
                </a:solidFill>
                <a:latin typeface="+mn-ea"/>
              </a:rPr>
              <a:t>　 ・</a:t>
            </a:r>
            <a:r>
              <a:rPr lang="ja-JP" altLang="en-US" sz="1050" b="1" dirty="0">
                <a:solidFill>
                  <a:schemeClr val="tx1"/>
                </a:solidFill>
                <a:latin typeface="+mn-ea"/>
              </a:rPr>
              <a:t>学識経験者</a:t>
            </a:r>
            <a:r>
              <a:rPr lang="ja-JP" altLang="en-US" sz="1050" b="1" dirty="0" smtClean="0">
                <a:solidFill>
                  <a:schemeClr val="tx1"/>
                </a:solidFill>
                <a:latin typeface="+mn-ea"/>
              </a:rPr>
              <a:t>（札医大等３医育大学）８名　・職能</a:t>
            </a:r>
            <a:r>
              <a:rPr lang="ja-JP" altLang="en-US" sz="1050" b="1" dirty="0">
                <a:solidFill>
                  <a:schemeClr val="tx1"/>
                </a:solidFill>
                <a:latin typeface="+mn-ea"/>
              </a:rPr>
              <a:t>団体（道</a:t>
            </a:r>
            <a:r>
              <a:rPr lang="ja-JP" altLang="en-US" sz="1050" b="1" dirty="0" smtClean="0">
                <a:solidFill>
                  <a:schemeClr val="tx1"/>
                </a:solidFill>
                <a:latin typeface="+mn-ea"/>
              </a:rPr>
              <a:t>医師会、薬剤師会、看護協会等</a:t>
            </a:r>
            <a:r>
              <a:rPr lang="ja-JP" altLang="en-US" sz="1050" b="1" dirty="0">
                <a:solidFill>
                  <a:schemeClr val="tx1"/>
                </a:solidFill>
                <a:latin typeface="+mn-ea"/>
              </a:rPr>
              <a:t>）</a:t>
            </a:r>
            <a:r>
              <a:rPr lang="ja-JP" altLang="en-US" sz="1050" b="1" dirty="0" smtClean="0">
                <a:solidFill>
                  <a:schemeClr val="tx1"/>
                </a:solidFill>
                <a:latin typeface="+mn-ea"/>
              </a:rPr>
              <a:t>６名　・医療</a:t>
            </a:r>
            <a:r>
              <a:rPr lang="ja-JP" altLang="en-US" sz="1050" b="1" dirty="0">
                <a:solidFill>
                  <a:schemeClr val="tx1"/>
                </a:solidFill>
                <a:latin typeface="+mn-ea"/>
              </a:rPr>
              <a:t>関係団体（道病院協会等）</a:t>
            </a:r>
            <a:r>
              <a:rPr lang="ja-JP" altLang="en-US" sz="1050" b="1" dirty="0" smtClean="0">
                <a:solidFill>
                  <a:schemeClr val="tx1"/>
                </a:solidFill>
                <a:latin typeface="+mn-ea"/>
              </a:rPr>
              <a:t>３名</a:t>
            </a:r>
            <a:endParaRPr lang="en-US" altLang="ja-JP" sz="1050" b="1" dirty="0" smtClean="0">
              <a:solidFill>
                <a:schemeClr val="tx1"/>
              </a:solidFill>
              <a:latin typeface="+mn-ea"/>
            </a:endParaRPr>
          </a:p>
          <a:p>
            <a:pPr marL="202406" indent="-202406" fontAlgn="base" hangingPunct="0"/>
            <a:r>
              <a:rPr lang="ja-JP" altLang="en-US" sz="1050" b="1" dirty="0" smtClean="0">
                <a:solidFill>
                  <a:schemeClr val="tx1"/>
                </a:solidFill>
                <a:latin typeface="+mn-ea"/>
              </a:rPr>
              <a:t> 　・感染症指定医療機関１名　・福祉関係団体（老施協、道社協等）４名　</a:t>
            </a:r>
            <a:r>
              <a:rPr lang="ja-JP" altLang="en-US" sz="1050" b="1" dirty="0">
                <a:solidFill>
                  <a:schemeClr val="tx1"/>
                </a:solidFill>
                <a:latin typeface="+mn-ea"/>
              </a:rPr>
              <a:t> ・保健所設置市</a:t>
            </a:r>
            <a:r>
              <a:rPr lang="ja-JP" altLang="en-US" sz="1050" b="1" dirty="0" smtClean="0">
                <a:solidFill>
                  <a:schemeClr val="tx1"/>
                </a:solidFill>
                <a:latin typeface="+mn-ea"/>
              </a:rPr>
              <a:t>４名　・行政機関等（道市町村会、消防長会等）４名　</a:t>
            </a:r>
            <a:r>
              <a:rPr lang="ja-JP" altLang="en-US" sz="1100" b="1" dirty="0" smtClean="0">
                <a:solidFill>
                  <a:schemeClr val="tx1"/>
                </a:solidFill>
                <a:latin typeface="+mn-ea"/>
              </a:rPr>
              <a:t>　　</a:t>
            </a:r>
            <a:endParaRPr lang="en-US" altLang="ja-JP" sz="1100" b="1" dirty="0" smtClean="0">
              <a:solidFill>
                <a:schemeClr val="tx1"/>
              </a:solidFill>
              <a:latin typeface="+mn-ea"/>
            </a:endParaRPr>
          </a:p>
          <a:p>
            <a:pPr marL="202406" indent="-202406" fontAlgn="base" hangingPunct="0"/>
            <a:r>
              <a:rPr lang="ja-JP" altLang="en-US" sz="1050" dirty="0" smtClean="0">
                <a:solidFill>
                  <a:schemeClr val="tx1"/>
                </a:solidFill>
                <a:latin typeface="+mn-ea"/>
              </a:rPr>
              <a:t>（</a:t>
            </a:r>
            <a:r>
              <a:rPr lang="ja-JP" altLang="en-US" sz="1050" dirty="0">
                <a:solidFill>
                  <a:schemeClr val="tx1"/>
                </a:solidFill>
                <a:latin typeface="+mn-ea"/>
              </a:rPr>
              <a:t>感染症法第</a:t>
            </a:r>
            <a:r>
              <a:rPr lang="en-US" altLang="ja-JP" sz="1050" dirty="0">
                <a:solidFill>
                  <a:schemeClr val="tx1"/>
                </a:solidFill>
                <a:latin typeface="+mn-ea"/>
              </a:rPr>
              <a:t>10</a:t>
            </a:r>
            <a:r>
              <a:rPr lang="ja-JP" altLang="en-US" sz="1050" dirty="0">
                <a:solidFill>
                  <a:schemeClr val="tx1"/>
                </a:solidFill>
                <a:latin typeface="+mn-ea"/>
              </a:rPr>
              <a:t>条の２）</a:t>
            </a:r>
          </a:p>
          <a:p>
            <a:r>
              <a:rPr lang="ja-JP" altLang="en-US" sz="1050" dirty="0">
                <a:solidFill>
                  <a:schemeClr val="tx1"/>
                </a:solidFill>
                <a:latin typeface="+mn-ea"/>
              </a:rPr>
              <a:t>都道府県は、感染症の発生の予防及びまん延の防止のための施策の実施に当たっての連携協力体制の整備を図るため、都道府県、保健所設置市等、感染症指定医療機関、診療に関する学識経験者の団体及び消防機関その他の関係機関により構成される協議会を組織するものとする</a:t>
            </a:r>
            <a:r>
              <a:rPr lang="ja-JP" altLang="en-US" sz="1050" dirty="0" smtClean="0">
                <a:solidFill>
                  <a:schemeClr val="tx1"/>
                </a:solidFill>
                <a:latin typeface="+mn-ea"/>
              </a:rPr>
              <a:t>。</a:t>
            </a:r>
            <a:endParaRPr lang="en-US" altLang="ja-JP" sz="600" dirty="0">
              <a:solidFill>
                <a:schemeClr val="tx1"/>
              </a:solidFill>
              <a:latin typeface="+mn-ea"/>
            </a:endParaRPr>
          </a:p>
        </p:txBody>
      </p:sp>
      <p:sp>
        <p:nvSpPr>
          <p:cNvPr id="4" name="タイトル 1"/>
          <p:cNvSpPr txBox="1">
            <a:spLocks/>
          </p:cNvSpPr>
          <p:nvPr/>
        </p:nvSpPr>
        <p:spPr>
          <a:xfrm>
            <a:off x="0" y="10041"/>
            <a:ext cx="9906000" cy="455275"/>
          </a:xfrm>
          <a:prstGeom prst="rect">
            <a:avLst/>
          </a:prstGeom>
          <a:gradFill>
            <a:gsLst>
              <a:gs pos="0">
                <a:schemeClr val="accent1">
                  <a:lumMod val="50000"/>
                  <a:shade val="30000"/>
                  <a:satMod val="115000"/>
                </a:schemeClr>
              </a:gs>
              <a:gs pos="50000">
                <a:schemeClr val="accent1">
                  <a:lumMod val="50000"/>
                  <a:shade val="67500"/>
                  <a:satMod val="115000"/>
                </a:schemeClr>
              </a:gs>
              <a:gs pos="100000">
                <a:srgbClr val="0070C0"/>
              </a:gs>
            </a:gsLst>
            <a:path path="circle">
              <a:fillToRect r="100000" b="100000"/>
            </a:path>
          </a:gradFill>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smtClean="0">
                <a:solidFill>
                  <a:schemeClr val="bg1"/>
                </a:solidFill>
                <a:latin typeface="ＤＨＰ特太ゴシック体" panose="020B0500000000000000" pitchFamily="50" charset="-128"/>
                <a:ea typeface="ＤＨＰ特太ゴシック体" panose="020B0500000000000000" pitchFamily="50" charset="-128"/>
              </a:rPr>
              <a:t>①　北海道</a:t>
            </a:r>
            <a:r>
              <a:rPr lang="ja-JP" altLang="en-US" sz="2400" dirty="0">
                <a:solidFill>
                  <a:schemeClr val="bg1"/>
                </a:solidFill>
                <a:latin typeface="ＤＨＰ特太ゴシック体" panose="020B0500000000000000" pitchFamily="50" charset="-128"/>
                <a:ea typeface="ＤＨＰ特太ゴシック体" panose="020B0500000000000000" pitchFamily="50" charset="-128"/>
              </a:rPr>
              <a:t>感染症対策連携協</a:t>
            </a:r>
            <a:r>
              <a:rPr lang="ja-JP" altLang="en-US" sz="2400" dirty="0" smtClean="0">
                <a:solidFill>
                  <a:schemeClr val="bg1"/>
                </a:solidFill>
                <a:latin typeface="ＤＨＰ特太ゴシック体" panose="020B0500000000000000" pitchFamily="50" charset="-128"/>
                <a:ea typeface="ＤＨＰ特太ゴシック体" panose="020B0500000000000000" pitchFamily="50" charset="-128"/>
              </a:rPr>
              <a:t>議会に</a:t>
            </a:r>
            <a:r>
              <a:rPr lang="ja-JP" altLang="en-US" sz="2400" dirty="0">
                <a:solidFill>
                  <a:schemeClr val="bg1"/>
                </a:solidFill>
                <a:latin typeface="ＤＨＰ特太ゴシック体" panose="020B0500000000000000" pitchFamily="50" charset="-128"/>
                <a:ea typeface="ＤＨＰ特太ゴシック体" panose="020B0500000000000000" pitchFamily="50" charset="-128"/>
              </a:rPr>
              <a:t>ついて</a:t>
            </a:r>
          </a:p>
        </p:txBody>
      </p:sp>
      <p:sp>
        <p:nvSpPr>
          <p:cNvPr id="8" name="角丸四角形 7"/>
          <p:cNvSpPr/>
          <p:nvPr/>
        </p:nvSpPr>
        <p:spPr>
          <a:xfrm rot="5400000">
            <a:off x="-680097" y="3214794"/>
            <a:ext cx="2018026" cy="478401"/>
          </a:xfrm>
          <a:prstGeom prst="roundRect">
            <a:avLst/>
          </a:prstGeom>
          <a:solidFill>
            <a:srgbClr val="00B0F0"/>
          </a:solidFill>
          <a:ln>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400"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12" name="角丸四角形 11"/>
          <p:cNvSpPr/>
          <p:nvPr/>
        </p:nvSpPr>
        <p:spPr>
          <a:xfrm>
            <a:off x="710756" y="2444982"/>
            <a:ext cx="4836703" cy="648613"/>
          </a:xfrm>
          <a:prstGeom prst="roundRect">
            <a:avLst>
              <a:gd name="adj" fmla="val 5660"/>
            </a:avLst>
          </a:prstGeom>
          <a:solidFill>
            <a:schemeClr val="bg1"/>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202406" indent="-202406" fontAlgn="base" hangingPunct="0"/>
            <a:r>
              <a:rPr lang="ja-JP" altLang="en-US" sz="1300" dirty="0" smtClean="0">
                <a:latin typeface="ＤＦ特太ゴシック体" panose="020B0509000000000000" pitchFamily="49" charset="-128"/>
                <a:ea typeface="ＤＦ特太ゴシック体" panose="020B0509000000000000" pitchFamily="49" charset="-128"/>
              </a:rPr>
              <a:t>＜</a:t>
            </a:r>
            <a:r>
              <a:rPr lang="ja-JP" altLang="en-US" sz="1300" dirty="0">
                <a:latin typeface="ＤＦ特太ゴシック体" panose="020B0509000000000000" pitchFamily="49" charset="-128"/>
                <a:ea typeface="ＤＦ特太ゴシック体" panose="020B0509000000000000" pitchFamily="49" charset="-128"/>
              </a:rPr>
              <a:t>保健・医療提供体制の計画的な準備＞</a:t>
            </a:r>
            <a:endParaRPr lang="en-US" altLang="ja-JP" sz="1300" dirty="0">
              <a:latin typeface="ＤＦ特太ゴシック体" panose="020B0509000000000000" pitchFamily="49" charset="-128"/>
              <a:ea typeface="ＤＦ特太ゴシック体" panose="020B0509000000000000" pitchFamily="49" charset="-128"/>
            </a:endParaRPr>
          </a:p>
          <a:p>
            <a:pPr marL="202406" indent="-202406" fontAlgn="base" hangingPunct="0"/>
            <a:r>
              <a:rPr lang="ja-JP" altLang="en-US" sz="1300" dirty="0"/>
              <a:t>  </a:t>
            </a:r>
            <a:r>
              <a:rPr lang="ja-JP" altLang="en-US" sz="1200" dirty="0"/>
              <a:t>・ 入院調整や後方支援の</a:t>
            </a:r>
            <a:r>
              <a:rPr lang="ja-JP" altLang="en-US" sz="1200" dirty="0" smtClean="0"/>
              <a:t>あり方　・ </a:t>
            </a:r>
            <a:r>
              <a:rPr lang="ja-JP" altLang="en-US" sz="1200" dirty="0"/>
              <a:t>保健所体制、検査体制の確保</a:t>
            </a:r>
            <a:r>
              <a:rPr lang="ja-JP" altLang="en-US" sz="1200" dirty="0" smtClean="0"/>
              <a:t>　　</a:t>
            </a:r>
            <a:endParaRPr lang="en-US" altLang="ja-JP" sz="1200" dirty="0"/>
          </a:p>
          <a:p>
            <a:pPr marL="202406" indent="-202406" fontAlgn="base" hangingPunct="0"/>
            <a:r>
              <a:rPr lang="en-US" altLang="ja-JP" sz="1200" dirty="0"/>
              <a:t>  </a:t>
            </a:r>
            <a:r>
              <a:rPr lang="ja-JP" altLang="en-US" sz="1200" dirty="0"/>
              <a:t>・ 医療人材確保に向けた</a:t>
            </a:r>
            <a:r>
              <a:rPr lang="ja-JP" altLang="en-US" sz="1200" dirty="0" smtClean="0"/>
              <a:t>方法　　・ </a:t>
            </a:r>
            <a:r>
              <a:rPr lang="ja-JP" altLang="en-US" sz="1200" dirty="0"/>
              <a:t>宿泊施設の</a:t>
            </a:r>
            <a:r>
              <a:rPr lang="ja-JP" altLang="en-US" sz="1200" dirty="0" smtClean="0"/>
              <a:t>確保</a:t>
            </a:r>
            <a:endParaRPr lang="en-US" altLang="ja-JP" sz="1300" dirty="0"/>
          </a:p>
        </p:txBody>
      </p:sp>
      <p:sp>
        <p:nvSpPr>
          <p:cNvPr id="15" name="角丸四角形 14"/>
          <p:cNvSpPr/>
          <p:nvPr/>
        </p:nvSpPr>
        <p:spPr>
          <a:xfrm rot="5400000">
            <a:off x="-800559" y="5467684"/>
            <a:ext cx="2258948" cy="478400"/>
          </a:xfrm>
          <a:prstGeom prst="roundRect">
            <a:avLst/>
          </a:prstGeom>
          <a:solidFill>
            <a:srgbClr val="DE2A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400" dirty="0">
              <a:latin typeface="ＤＦ特太ゴシック体" panose="020B0509000000000000" pitchFamily="49" charset="-128"/>
              <a:ea typeface="ＤＦ特太ゴシック体" panose="020B0509000000000000" pitchFamily="49" charset="-128"/>
            </a:endParaRPr>
          </a:p>
        </p:txBody>
      </p:sp>
      <p:sp>
        <p:nvSpPr>
          <p:cNvPr id="16" name="角丸四角形 15"/>
          <p:cNvSpPr/>
          <p:nvPr/>
        </p:nvSpPr>
        <p:spPr>
          <a:xfrm>
            <a:off x="710756" y="5150945"/>
            <a:ext cx="4818928" cy="1666475"/>
          </a:xfrm>
          <a:prstGeom prst="roundRect">
            <a:avLst>
              <a:gd name="adj" fmla="val 5660"/>
            </a:avLst>
          </a:prstGeom>
          <a:solidFill>
            <a:schemeClr val="bg1"/>
          </a:solidFill>
          <a:ln w="28575">
            <a:solidFill>
              <a:srgbClr val="FF9999"/>
            </a:solidFill>
          </a:ln>
        </p:spPr>
        <p:style>
          <a:lnRef idx="2">
            <a:schemeClr val="accent6"/>
          </a:lnRef>
          <a:fillRef idx="1">
            <a:schemeClr val="lt1"/>
          </a:fillRef>
          <a:effectRef idx="0">
            <a:schemeClr val="accent6"/>
          </a:effectRef>
          <a:fontRef idx="minor">
            <a:schemeClr val="dk1"/>
          </a:fontRef>
        </p:style>
        <p:txBody>
          <a:bodyPr rtlCol="0" anchor="ctr"/>
          <a:lstStyle/>
          <a:p>
            <a:pPr marL="202406" indent="-202406" fontAlgn="base" hangingPunct="0"/>
            <a:r>
              <a:rPr lang="ja-JP" altLang="en-US" sz="1300" dirty="0"/>
              <a:t>  </a:t>
            </a:r>
            <a:r>
              <a:rPr lang="ja-JP" altLang="en-US" sz="1300" dirty="0">
                <a:latin typeface="ＤＦ特太ゴシック体" panose="020B0509000000000000" pitchFamily="49" charset="-128"/>
                <a:ea typeface="ＤＦ特太ゴシック体" panose="020B0509000000000000" pitchFamily="49" charset="-128"/>
              </a:rPr>
              <a:t>＜感染症の性状等に</a:t>
            </a:r>
            <a:r>
              <a:rPr lang="ja-JP" altLang="en-US" sz="1300" dirty="0" smtClean="0">
                <a:latin typeface="ＤＦ特太ゴシック体" panose="020B0509000000000000" pitchFamily="49" charset="-128"/>
                <a:ea typeface="ＤＦ特太ゴシック体" panose="020B0509000000000000" pitchFamily="49" charset="-128"/>
              </a:rPr>
              <a:t>応じた総合</a:t>
            </a:r>
            <a:r>
              <a:rPr lang="ja-JP" altLang="en-US" sz="1300" dirty="0">
                <a:latin typeface="ＤＦ特太ゴシック体" panose="020B0509000000000000" pitchFamily="49" charset="-128"/>
                <a:ea typeface="ＤＦ特太ゴシック体" panose="020B0509000000000000" pitchFamily="49" charset="-128"/>
              </a:rPr>
              <a:t>調整や</a:t>
            </a:r>
            <a:r>
              <a:rPr lang="ja-JP" altLang="en-US" sz="1300" dirty="0" smtClean="0">
                <a:latin typeface="ＤＦ特太ゴシック体" panose="020B0509000000000000" pitchFamily="49" charset="-128"/>
                <a:ea typeface="ＤＦ特太ゴシック体" panose="020B0509000000000000" pitchFamily="49" charset="-128"/>
              </a:rPr>
              <a:t>対策＞</a:t>
            </a:r>
            <a:endParaRPr lang="en-US" altLang="ja-JP" sz="1300" dirty="0">
              <a:latin typeface="ＤＦ特太ゴシック体" panose="020B0509000000000000" pitchFamily="49" charset="-128"/>
              <a:ea typeface="ＤＦ特太ゴシック体" panose="020B0509000000000000" pitchFamily="49" charset="-128"/>
            </a:endParaRPr>
          </a:p>
          <a:p>
            <a:pPr marL="202406" indent="-202406" fontAlgn="base" hangingPunct="0"/>
            <a:r>
              <a:rPr lang="ja-JP" altLang="en-US" sz="1300" dirty="0"/>
              <a:t>　</a:t>
            </a:r>
            <a:r>
              <a:rPr lang="ja-JP" altLang="en-US" sz="1200" dirty="0"/>
              <a:t>・  高齢者施設や障害者施設等の関係団体等とも連携</a:t>
            </a:r>
            <a:r>
              <a:rPr lang="ja-JP" altLang="en-US" sz="1200" dirty="0" smtClean="0"/>
              <a:t>した医療提</a:t>
            </a:r>
            <a:endParaRPr lang="en-US" altLang="ja-JP" sz="1200" dirty="0" smtClean="0"/>
          </a:p>
          <a:p>
            <a:pPr marL="202406" indent="-202406" fontAlgn="base" hangingPunct="0"/>
            <a:r>
              <a:rPr lang="ja-JP" altLang="en-US" sz="1200" dirty="0" smtClean="0"/>
              <a:t>　　  供</a:t>
            </a:r>
            <a:r>
              <a:rPr lang="ja-JP" altLang="en-US" sz="1200" dirty="0"/>
              <a:t>体制</a:t>
            </a:r>
            <a:endParaRPr lang="en-US" altLang="ja-JP" sz="1200" dirty="0"/>
          </a:p>
          <a:p>
            <a:pPr marL="202406" indent="-202406" fontAlgn="base" hangingPunct="0"/>
            <a:r>
              <a:rPr lang="en-US" altLang="ja-JP" sz="1200" dirty="0"/>
              <a:t>  </a:t>
            </a:r>
            <a:r>
              <a:rPr lang="en-US" altLang="ja-JP" sz="1200" dirty="0" smtClean="0"/>
              <a:t>  </a:t>
            </a:r>
            <a:r>
              <a:rPr lang="ja-JP" altLang="en-US" sz="1200" dirty="0" smtClean="0"/>
              <a:t>・  </a:t>
            </a:r>
            <a:r>
              <a:rPr lang="ja-JP" altLang="en-US" sz="1200" dirty="0"/>
              <a:t>衛生研究所等や保健所における病原体等の検査体制</a:t>
            </a:r>
            <a:endParaRPr lang="en-US" altLang="ja-JP" sz="1200" dirty="0"/>
          </a:p>
          <a:p>
            <a:pPr marL="202406" indent="-202406" fontAlgn="base" hangingPunct="0"/>
            <a:r>
              <a:rPr lang="ja-JP" altLang="en-US" sz="1200" dirty="0"/>
              <a:t>  </a:t>
            </a:r>
            <a:r>
              <a:rPr lang="ja-JP" altLang="en-US" sz="1200" dirty="0" smtClean="0"/>
              <a:t>  ・  地域</a:t>
            </a:r>
            <a:r>
              <a:rPr lang="ja-JP" altLang="en-US" sz="1200" dirty="0"/>
              <a:t>の救急搬送体制を考慮した移送体制</a:t>
            </a:r>
            <a:endParaRPr lang="en-US" altLang="ja-JP" sz="1200" dirty="0"/>
          </a:p>
          <a:p>
            <a:pPr marL="202406" indent="-202406" fontAlgn="base" hangingPunct="0"/>
            <a:r>
              <a:rPr lang="ja-JP" altLang="en-US" sz="1200" dirty="0"/>
              <a:t> </a:t>
            </a:r>
            <a:r>
              <a:rPr lang="ja-JP" altLang="en-US" sz="1200" dirty="0" smtClean="0"/>
              <a:t>   </a:t>
            </a:r>
            <a:r>
              <a:rPr lang="ja-JP" altLang="en-US" sz="1200" dirty="0"/>
              <a:t>・  </a:t>
            </a:r>
            <a:r>
              <a:rPr lang="ja-JP" altLang="en-US" sz="1200" dirty="0" smtClean="0"/>
              <a:t>宿泊施設の</a:t>
            </a:r>
            <a:r>
              <a:rPr lang="ja-JP" altLang="en-US" sz="1200" dirty="0"/>
              <a:t>開設</a:t>
            </a:r>
            <a:r>
              <a:rPr lang="ja-JP" altLang="en-US" sz="1200" dirty="0" smtClean="0"/>
              <a:t>・運営等</a:t>
            </a:r>
            <a:r>
              <a:rPr lang="ja-JP" altLang="en-US" sz="1200" dirty="0"/>
              <a:t>に係る調整　</a:t>
            </a:r>
            <a:endParaRPr lang="en-US" altLang="ja-JP" sz="1200" dirty="0"/>
          </a:p>
          <a:p>
            <a:pPr marL="202406" indent="-202406" fontAlgn="base" hangingPunct="0"/>
            <a:r>
              <a:rPr lang="ja-JP" altLang="en-US" sz="1200" dirty="0"/>
              <a:t>  </a:t>
            </a:r>
            <a:r>
              <a:rPr lang="ja-JP" altLang="en-US" sz="1200" dirty="0" smtClean="0"/>
              <a:t>  ・  外出</a:t>
            </a:r>
            <a:r>
              <a:rPr lang="ja-JP" altLang="en-US" sz="1200" dirty="0"/>
              <a:t>自粛対象者への健康観察や生活支援の実施方法</a:t>
            </a:r>
            <a:r>
              <a:rPr lang="ja-JP" altLang="en-US" sz="1200" dirty="0" smtClean="0"/>
              <a:t>等に係る</a:t>
            </a:r>
            <a:endParaRPr lang="en-US" altLang="ja-JP" sz="1200" dirty="0" smtClean="0"/>
          </a:p>
          <a:p>
            <a:pPr marL="202406" indent="-202406" fontAlgn="base" hangingPunct="0"/>
            <a:r>
              <a:rPr lang="en-US" altLang="ja-JP" sz="1200" dirty="0"/>
              <a:t> </a:t>
            </a:r>
            <a:r>
              <a:rPr lang="en-US" altLang="ja-JP" sz="1200" dirty="0" smtClean="0"/>
              <a:t>         </a:t>
            </a:r>
            <a:r>
              <a:rPr lang="ja-JP" altLang="en-US" sz="1200" dirty="0" smtClean="0"/>
              <a:t>調整</a:t>
            </a:r>
            <a:endParaRPr lang="en-US" altLang="ja-JP" sz="1200" dirty="0"/>
          </a:p>
        </p:txBody>
      </p:sp>
      <p:sp>
        <p:nvSpPr>
          <p:cNvPr id="21" name="フローチャート: 手操作入力 20"/>
          <p:cNvSpPr/>
          <p:nvPr/>
        </p:nvSpPr>
        <p:spPr>
          <a:xfrm rot="5400000" flipV="1">
            <a:off x="2833420" y="3002630"/>
            <a:ext cx="616815" cy="3613712"/>
          </a:xfrm>
          <a:prstGeom prst="flowChartManualInput">
            <a:avLst/>
          </a:prstGeom>
          <a:gradFill flip="none" rotWithShape="1">
            <a:gsLst>
              <a:gs pos="0">
                <a:srgbClr val="FF9999"/>
              </a:gs>
              <a:gs pos="50000">
                <a:schemeClr val="bg1"/>
              </a:gs>
              <a:gs pos="100000">
                <a:srgbClr val="CCEC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p>
        </p:txBody>
      </p:sp>
      <p:sp>
        <p:nvSpPr>
          <p:cNvPr id="22" name="正方形/長方形 21"/>
          <p:cNvSpPr/>
          <p:nvPr/>
        </p:nvSpPr>
        <p:spPr>
          <a:xfrm>
            <a:off x="1592691" y="3649709"/>
            <a:ext cx="3397110" cy="232746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i="1" dirty="0">
                <a:latin typeface="ＤＨＰ特太ゴシック体" panose="020B0500000000000000" pitchFamily="50" charset="-128"/>
                <a:ea typeface="ＤＨＰ特太ゴシック体" panose="020B0500000000000000" pitchFamily="50" charset="-128"/>
              </a:rPr>
              <a:t>迅速な移行・体制強化</a:t>
            </a:r>
          </a:p>
        </p:txBody>
      </p:sp>
      <p:sp>
        <p:nvSpPr>
          <p:cNvPr id="2" name="角丸四角形 1"/>
          <p:cNvSpPr/>
          <p:nvPr/>
        </p:nvSpPr>
        <p:spPr>
          <a:xfrm>
            <a:off x="89716" y="523517"/>
            <a:ext cx="1987973" cy="306227"/>
          </a:xfrm>
          <a:prstGeom prst="round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ＤＦ特太ゴシック体" panose="020B0509000000000000" pitchFamily="49" charset="-128"/>
                <a:ea typeface="ＤＦ特太ゴシック体" panose="020B0509000000000000" pitchFamily="49" charset="-128"/>
              </a:rPr>
              <a:t>目的と設置根拠</a:t>
            </a:r>
          </a:p>
        </p:txBody>
      </p:sp>
      <p:sp>
        <p:nvSpPr>
          <p:cNvPr id="19" name="角丸四角形 18"/>
          <p:cNvSpPr/>
          <p:nvPr/>
        </p:nvSpPr>
        <p:spPr>
          <a:xfrm>
            <a:off x="692980" y="3182286"/>
            <a:ext cx="4836703" cy="1285740"/>
          </a:xfrm>
          <a:prstGeom prst="roundRect">
            <a:avLst>
              <a:gd name="adj" fmla="val 5660"/>
            </a:avLst>
          </a:prstGeom>
          <a:solidFill>
            <a:schemeClr val="bg1"/>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202406" indent="-202406" fontAlgn="base" hangingPunct="0"/>
            <a:r>
              <a:rPr lang="ja-JP" altLang="en-US" sz="1300" dirty="0">
                <a:latin typeface="ＤＦ特太ゴシック体" panose="020B0509000000000000" pitchFamily="49" charset="-128"/>
                <a:ea typeface="ＤＦ特太ゴシック体" panose="020B0509000000000000" pitchFamily="49" charset="-128"/>
              </a:rPr>
              <a:t>＜役割分担の明確化、連携の緊密化＞</a:t>
            </a:r>
            <a:endParaRPr lang="en-US" altLang="ja-JP" sz="1300" dirty="0">
              <a:latin typeface="ＤＦ特太ゴシック体" panose="020B0509000000000000" pitchFamily="49" charset="-128"/>
              <a:ea typeface="ＤＦ特太ゴシック体" panose="020B0509000000000000" pitchFamily="49" charset="-128"/>
            </a:endParaRPr>
          </a:p>
          <a:p>
            <a:pPr marL="202406" indent="-202406" fontAlgn="base" hangingPunct="0"/>
            <a:r>
              <a:rPr lang="ja-JP" altLang="en-US" sz="1300" dirty="0"/>
              <a:t>  </a:t>
            </a:r>
            <a:r>
              <a:rPr lang="ja-JP" altLang="en-US" sz="1200" dirty="0"/>
              <a:t>・ 関係者や関係団体との情報共有のあり方、連携体制</a:t>
            </a:r>
            <a:endParaRPr lang="en-US" altLang="ja-JP" sz="1200" dirty="0">
              <a:latin typeface="ＤＦ特太ゴシック体" panose="020B0509000000000000" pitchFamily="49" charset="-128"/>
              <a:ea typeface="ＤＦ特太ゴシック体" panose="020B0509000000000000" pitchFamily="49" charset="-128"/>
            </a:endParaRPr>
          </a:p>
          <a:p>
            <a:pPr marL="202406" indent="-202406" fontAlgn="base" hangingPunct="0"/>
            <a:r>
              <a:rPr lang="ja-JP" altLang="en-US" sz="1200" dirty="0"/>
              <a:t>  ・ 保健所設置市との役割分担・協力方法</a:t>
            </a:r>
            <a:endParaRPr lang="en-US" altLang="ja-JP" sz="1200" dirty="0"/>
          </a:p>
          <a:p>
            <a:pPr marL="202406" indent="-202406" fontAlgn="base" hangingPunct="0"/>
            <a:r>
              <a:rPr lang="ja-JP" altLang="en-US" sz="1200" dirty="0"/>
              <a:t>  ・ 消防機関と連携した移送体制</a:t>
            </a:r>
            <a:r>
              <a:rPr lang="ja-JP" altLang="en-US" sz="1200" dirty="0" smtClean="0"/>
              <a:t>の整備</a:t>
            </a:r>
            <a:endParaRPr lang="en-US" altLang="ja-JP" sz="1200" dirty="0"/>
          </a:p>
          <a:p>
            <a:pPr marL="202406" indent="-202406" fontAlgn="base" hangingPunct="0"/>
            <a:r>
              <a:rPr lang="en-US" altLang="ja-JP" sz="1200" dirty="0"/>
              <a:t>  </a:t>
            </a:r>
            <a:r>
              <a:rPr lang="ja-JP" altLang="en-US" sz="1200" dirty="0"/>
              <a:t>・ </a:t>
            </a:r>
            <a:r>
              <a:rPr lang="ja-JP" altLang="en-US" sz="1200" dirty="0" smtClean="0"/>
              <a:t>市町村</a:t>
            </a:r>
            <a:r>
              <a:rPr lang="ja-JP" altLang="en-US" sz="1200" dirty="0"/>
              <a:t>等と連携した外出自粛対象者への支援</a:t>
            </a:r>
            <a:endParaRPr lang="en-US" altLang="ja-JP" sz="1200" dirty="0"/>
          </a:p>
          <a:p>
            <a:pPr marL="202406" indent="-202406" fontAlgn="base" hangingPunct="0"/>
            <a:r>
              <a:rPr lang="ja-JP" altLang="en-US" sz="1200" dirty="0"/>
              <a:t>  ・ 衛生研究所や</a:t>
            </a:r>
            <a:r>
              <a:rPr lang="ja-JP" altLang="en-US" sz="1200" dirty="0" smtClean="0"/>
              <a:t>保健所における病原体等検査に係る役割</a:t>
            </a:r>
            <a:r>
              <a:rPr lang="ja-JP" altLang="en-US" sz="1200" dirty="0"/>
              <a:t>分担</a:t>
            </a:r>
            <a:endParaRPr lang="en-US" altLang="ja-JP" sz="1200" dirty="0"/>
          </a:p>
        </p:txBody>
      </p:sp>
      <p:sp>
        <p:nvSpPr>
          <p:cNvPr id="7" name="テキスト ボックス 6"/>
          <p:cNvSpPr txBox="1"/>
          <p:nvPr/>
        </p:nvSpPr>
        <p:spPr>
          <a:xfrm>
            <a:off x="188841" y="2788287"/>
            <a:ext cx="108568" cy="1323439"/>
          </a:xfrm>
          <a:prstGeom prst="rect">
            <a:avLst/>
          </a:prstGeom>
          <a:noFill/>
        </p:spPr>
        <p:txBody>
          <a:bodyPr wrap="square" rtlCol="0">
            <a:spAutoFit/>
          </a:bodyPr>
          <a:lstStyle/>
          <a:p>
            <a:r>
              <a:rPr kumimoji="1" lang="ja-JP" altLang="en-US" sz="1600" dirty="0" smtClean="0">
                <a:solidFill>
                  <a:schemeClr val="bg1"/>
                </a:solidFill>
                <a:latin typeface="ＤＦ特太ゴシック体" panose="020B0509000000000000" pitchFamily="49" charset="-128"/>
                <a:ea typeface="ＤＦ特太ゴシック体" panose="020B0509000000000000" pitchFamily="49" charset="-128"/>
              </a:rPr>
              <a:t>平</a:t>
            </a:r>
            <a:endParaRPr kumimoji="1" lang="en-US" altLang="ja-JP" sz="1600" dirty="0" smtClean="0">
              <a:solidFill>
                <a:schemeClr val="bg1"/>
              </a:solidFill>
              <a:latin typeface="ＤＦ特太ゴシック体" panose="020B0509000000000000" pitchFamily="49" charset="-128"/>
              <a:ea typeface="ＤＦ特太ゴシック体" panose="020B0509000000000000" pitchFamily="49" charset="-128"/>
            </a:endParaRPr>
          </a:p>
          <a:p>
            <a:endParaRPr kumimoji="1" lang="en-US" altLang="ja-JP" sz="1600" dirty="0">
              <a:solidFill>
                <a:schemeClr val="bg1"/>
              </a:solidFill>
              <a:latin typeface="ＤＦ特太ゴシック体" panose="020B0509000000000000" pitchFamily="49" charset="-128"/>
              <a:ea typeface="ＤＦ特太ゴシック体" panose="020B0509000000000000" pitchFamily="49" charset="-128"/>
            </a:endParaRPr>
          </a:p>
          <a:p>
            <a:endParaRPr kumimoji="1" lang="en-US" altLang="ja-JP" sz="1600" dirty="0" smtClean="0">
              <a:solidFill>
                <a:schemeClr val="bg1"/>
              </a:solidFill>
              <a:latin typeface="ＤＦ特太ゴシック体" panose="020B0509000000000000" pitchFamily="49" charset="-128"/>
              <a:ea typeface="ＤＦ特太ゴシック体" panose="020B0509000000000000" pitchFamily="49" charset="-128"/>
            </a:endParaRPr>
          </a:p>
          <a:p>
            <a:endParaRPr kumimoji="1" lang="en-US" altLang="ja-JP" sz="1600" dirty="0" smtClean="0">
              <a:solidFill>
                <a:schemeClr val="bg1"/>
              </a:solidFill>
              <a:latin typeface="ＤＦ特太ゴシック体" panose="020B0509000000000000" pitchFamily="49" charset="-128"/>
              <a:ea typeface="ＤＦ特太ゴシック体" panose="020B0509000000000000" pitchFamily="49" charset="-128"/>
            </a:endParaRPr>
          </a:p>
          <a:p>
            <a:r>
              <a:rPr kumimoji="1" lang="ja-JP" altLang="en-US" sz="1600" dirty="0" smtClean="0">
                <a:solidFill>
                  <a:schemeClr val="bg1"/>
                </a:solidFill>
                <a:latin typeface="ＤＦ特太ゴシック体" panose="020B0509000000000000" pitchFamily="49" charset="-128"/>
                <a:ea typeface="ＤＦ特太ゴシック体" panose="020B0509000000000000" pitchFamily="49" charset="-128"/>
              </a:rPr>
              <a:t>時</a:t>
            </a:r>
            <a:endParaRPr kumimoji="1" lang="ja-JP" altLang="en-US" sz="1600" dirty="0">
              <a:solidFill>
                <a:schemeClr val="bg1"/>
              </a:solidFill>
              <a:latin typeface="ＤＦ特太ゴシック体" panose="020B0509000000000000" pitchFamily="49" charset="-128"/>
              <a:ea typeface="ＤＦ特太ゴシック体" panose="020B0509000000000000" pitchFamily="49" charset="-128"/>
            </a:endParaRPr>
          </a:p>
        </p:txBody>
      </p:sp>
      <p:sp>
        <p:nvSpPr>
          <p:cNvPr id="13" name="テキスト ボックス 12"/>
          <p:cNvSpPr txBox="1"/>
          <p:nvPr/>
        </p:nvSpPr>
        <p:spPr>
          <a:xfrm>
            <a:off x="105949" y="4642344"/>
            <a:ext cx="430887" cy="2375276"/>
          </a:xfrm>
          <a:prstGeom prst="rect">
            <a:avLst/>
          </a:prstGeom>
          <a:noFill/>
        </p:spPr>
        <p:txBody>
          <a:bodyPr vert="eaVert" wrap="square" rtlCol="0">
            <a:spAutoFit/>
          </a:bodyPr>
          <a:lstStyle/>
          <a:p>
            <a:r>
              <a:rPr kumimoji="1" lang="ja-JP" altLang="en-US" sz="1600" dirty="0" smtClean="0">
                <a:solidFill>
                  <a:schemeClr val="bg1"/>
                </a:solidFill>
                <a:latin typeface="ＤＦ特太ゴシック体" panose="020B0509000000000000" pitchFamily="49" charset="-128"/>
                <a:ea typeface="ＤＦ特太ゴシック体" panose="020B0509000000000000" pitchFamily="49" charset="-128"/>
              </a:rPr>
              <a:t>感染症発生・まん延時</a:t>
            </a:r>
            <a:endParaRPr kumimoji="1" lang="ja-JP" altLang="en-US" sz="1600" dirty="0">
              <a:solidFill>
                <a:schemeClr val="bg1"/>
              </a:solidFill>
              <a:latin typeface="ＤＦ特太ゴシック体" panose="020B0509000000000000" pitchFamily="49" charset="-128"/>
              <a:ea typeface="ＤＦ特太ゴシック体" panose="020B0509000000000000" pitchFamily="49" charset="-128"/>
            </a:endParaRPr>
          </a:p>
        </p:txBody>
      </p:sp>
      <p:grpSp>
        <p:nvGrpSpPr>
          <p:cNvPr id="43" name="グループ化 42"/>
          <p:cNvGrpSpPr/>
          <p:nvPr/>
        </p:nvGrpSpPr>
        <p:grpSpPr>
          <a:xfrm>
            <a:off x="4455307" y="2736718"/>
            <a:ext cx="6747072" cy="3966025"/>
            <a:chOff x="4433664" y="2759127"/>
            <a:chExt cx="6747072" cy="3966025"/>
          </a:xfrm>
        </p:grpSpPr>
        <p:graphicFrame>
          <p:nvGraphicFramePr>
            <p:cNvPr id="30" name="図表 29"/>
            <p:cNvGraphicFramePr/>
            <p:nvPr>
              <p:extLst/>
            </p:nvPr>
          </p:nvGraphicFramePr>
          <p:xfrm>
            <a:off x="4433664" y="2759127"/>
            <a:ext cx="6747072" cy="3966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テキスト ボックス 31"/>
            <p:cNvSpPr txBox="1"/>
            <p:nvPr/>
          </p:nvSpPr>
          <p:spPr>
            <a:xfrm>
              <a:off x="5910147" y="3282673"/>
              <a:ext cx="2297533" cy="1451679"/>
            </a:xfrm>
            <a:prstGeom prst="rect">
              <a:avLst/>
            </a:prstGeom>
            <a:noFill/>
          </p:spPr>
          <p:txBody>
            <a:bodyPr wrap="square" rtlCol="0">
              <a:spAutoFit/>
            </a:bodyPr>
            <a:lstStyle/>
            <a:p>
              <a:pPr algn="ctr"/>
              <a:r>
                <a:rPr kumimoji="1" lang="ja-JP" altLang="en-US" sz="2400" dirty="0" smtClean="0">
                  <a:solidFill>
                    <a:schemeClr val="bg1"/>
                  </a:solidFill>
                  <a:latin typeface="ＤＦ特太ゴシック体" panose="020B0509000000000000" pitchFamily="49" charset="-128"/>
                  <a:ea typeface="ＤＦ特太ゴシック体" panose="020B0509000000000000" pitchFamily="49" charset="-128"/>
                </a:rPr>
                <a:t>（Ｐ）</a:t>
              </a:r>
              <a:endParaRPr kumimoji="1" lang="en-US" altLang="ja-JP" sz="2400" dirty="0" smtClean="0">
                <a:solidFill>
                  <a:schemeClr val="bg1"/>
                </a:solidFill>
                <a:latin typeface="ＤＦ特太ゴシック体" panose="020B0509000000000000" pitchFamily="49" charset="-128"/>
                <a:ea typeface="ＤＦ特太ゴシック体" panose="020B0509000000000000" pitchFamily="49" charset="-128"/>
              </a:endParaRPr>
            </a:p>
            <a:p>
              <a:pPr algn="ctr"/>
              <a:r>
                <a:rPr kumimoji="1" lang="ja-JP" altLang="en-US" sz="2600" dirty="0" smtClean="0">
                  <a:solidFill>
                    <a:schemeClr val="bg1"/>
                  </a:solidFill>
                  <a:latin typeface="ＤＦ特太ゴシック体" panose="020B0509000000000000" pitchFamily="49" charset="-128"/>
                  <a:ea typeface="ＤＦ特太ゴシック体" panose="020B0509000000000000" pitchFamily="49" charset="-128"/>
                </a:rPr>
                <a:t>計 画</a:t>
              </a:r>
              <a:endParaRPr kumimoji="1" lang="en-US" altLang="ja-JP" sz="2600" dirty="0">
                <a:solidFill>
                  <a:schemeClr val="bg1"/>
                </a:solidFill>
                <a:latin typeface="ＤＦ特太ゴシック体" panose="020B0509000000000000" pitchFamily="49" charset="-128"/>
                <a:ea typeface="ＤＦ特太ゴシック体" panose="020B0509000000000000" pitchFamily="49" charset="-128"/>
              </a:endParaRPr>
            </a:p>
            <a:p>
              <a:pPr algn="ctr">
                <a:lnSpc>
                  <a:spcPts val="1000"/>
                </a:lnSpc>
              </a:pPr>
              <a:endParaRPr kumimoji="1" lang="en-US" altLang="ja-JP" dirty="0"/>
            </a:p>
            <a:p>
              <a:r>
                <a:rPr kumimoji="1" lang="ja-JP" altLang="en-US" sz="1400" dirty="0" smtClean="0"/>
                <a:t>　　・予防計画</a:t>
              </a:r>
              <a:endParaRPr kumimoji="1" lang="en-US" altLang="ja-JP" sz="1400" dirty="0" smtClean="0"/>
            </a:p>
            <a:p>
              <a:r>
                <a:rPr kumimoji="1" lang="ja-JP" altLang="en-US" sz="1400" dirty="0" smtClean="0"/>
                <a:t>　　・数値目標</a:t>
              </a:r>
              <a:endParaRPr kumimoji="1" lang="ja-JP" altLang="en-US" sz="1400" dirty="0"/>
            </a:p>
          </p:txBody>
        </p:sp>
        <p:sp>
          <p:nvSpPr>
            <p:cNvPr id="33" name="テキスト ボックス 32"/>
            <p:cNvSpPr txBox="1"/>
            <p:nvPr/>
          </p:nvSpPr>
          <p:spPr>
            <a:xfrm>
              <a:off x="7099802" y="3282673"/>
              <a:ext cx="2594405" cy="1451679"/>
            </a:xfrm>
            <a:prstGeom prst="rect">
              <a:avLst/>
            </a:prstGeom>
            <a:noFill/>
          </p:spPr>
          <p:txBody>
            <a:bodyPr wrap="square" rtlCol="0">
              <a:spAutoFit/>
            </a:bodyPr>
            <a:lstStyle/>
            <a:p>
              <a:pPr algn="ctr"/>
              <a:r>
                <a:rPr kumimoji="1" lang="ja-JP" altLang="en-US" sz="2400" dirty="0" smtClean="0">
                  <a:solidFill>
                    <a:schemeClr val="bg1"/>
                  </a:solidFill>
                  <a:latin typeface="ＤＦ特太ゴシック体" panose="020B0509000000000000" pitchFamily="49" charset="-128"/>
                  <a:ea typeface="ＤＦ特太ゴシック体" panose="020B0509000000000000" pitchFamily="49" charset="-128"/>
                </a:rPr>
                <a:t>（Ｄ） </a:t>
              </a:r>
              <a:endParaRPr kumimoji="1" lang="en-US" altLang="ja-JP" sz="2400" dirty="0" smtClean="0">
                <a:solidFill>
                  <a:schemeClr val="bg1"/>
                </a:solidFill>
                <a:latin typeface="ＤＦ特太ゴシック体" panose="020B0509000000000000" pitchFamily="49" charset="-128"/>
                <a:ea typeface="ＤＦ特太ゴシック体" panose="020B0509000000000000" pitchFamily="49" charset="-128"/>
              </a:endParaRPr>
            </a:p>
            <a:p>
              <a:pPr algn="ctr"/>
              <a:r>
                <a:rPr kumimoji="1" lang="ja-JP" altLang="en-US" sz="2600" dirty="0" smtClean="0">
                  <a:solidFill>
                    <a:schemeClr val="bg1"/>
                  </a:solidFill>
                  <a:latin typeface="ＤＦ特太ゴシック体" panose="020B0509000000000000" pitchFamily="49" charset="-128"/>
                  <a:ea typeface="ＤＦ特太ゴシック体" panose="020B0509000000000000" pitchFamily="49" charset="-128"/>
                </a:rPr>
                <a:t>実 行</a:t>
              </a:r>
              <a:endParaRPr kumimoji="1" lang="en-US" altLang="ja-JP" sz="2600" dirty="0">
                <a:solidFill>
                  <a:schemeClr val="bg1"/>
                </a:solidFill>
                <a:latin typeface="ＤＦ特太ゴシック体" panose="020B0509000000000000" pitchFamily="49" charset="-128"/>
                <a:ea typeface="ＤＦ特太ゴシック体" panose="020B0509000000000000" pitchFamily="49" charset="-128"/>
              </a:endParaRPr>
            </a:p>
            <a:p>
              <a:pPr algn="ctr">
                <a:lnSpc>
                  <a:spcPts val="1000"/>
                </a:lnSpc>
              </a:pPr>
              <a:endParaRPr kumimoji="1" lang="en-US" altLang="ja-JP" dirty="0"/>
            </a:p>
            <a:p>
              <a:r>
                <a:rPr kumimoji="1" lang="ja-JP" altLang="en-US" sz="1400" dirty="0" smtClean="0"/>
                <a:t>　　　　・各種協定の締結</a:t>
              </a:r>
              <a:endParaRPr kumimoji="1" lang="en-US" altLang="ja-JP" sz="1400" dirty="0" smtClean="0"/>
            </a:p>
            <a:p>
              <a:r>
                <a:rPr kumimoji="1" lang="ja-JP" altLang="en-US" sz="1400" dirty="0" smtClean="0"/>
                <a:t>　　　　・人材育成、確保 等</a:t>
              </a:r>
              <a:endParaRPr kumimoji="1" lang="ja-JP" altLang="en-US" sz="1400" dirty="0"/>
            </a:p>
          </p:txBody>
        </p:sp>
      </p:grpSp>
      <p:sp>
        <p:nvSpPr>
          <p:cNvPr id="34" name="テキスト ボックス 33"/>
          <p:cNvSpPr txBox="1"/>
          <p:nvPr/>
        </p:nvSpPr>
        <p:spPr>
          <a:xfrm>
            <a:off x="7327713" y="4719729"/>
            <a:ext cx="2181868" cy="1636345"/>
          </a:xfrm>
          <a:prstGeom prst="rect">
            <a:avLst/>
          </a:prstGeom>
          <a:noFill/>
        </p:spPr>
        <p:txBody>
          <a:bodyPr wrap="square" rtlCol="0">
            <a:spAutoFit/>
          </a:bodyPr>
          <a:lstStyle/>
          <a:p>
            <a:pPr algn="ctr"/>
            <a:r>
              <a:rPr kumimoji="1" lang="ja-JP" altLang="en-US" sz="2400" dirty="0" smtClean="0">
                <a:solidFill>
                  <a:schemeClr val="bg1"/>
                </a:solidFill>
                <a:latin typeface="ＤＦ特太ゴシック体" panose="020B0509000000000000" pitchFamily="49" charset="-128"/>
                <a:ea typeface="ＤＦ特太ゴシック体" panose="020B0509000000000000" pitchFamily="49" charset="-128"/>
              </a:rPr>
              <a:t>（Ｃ）</a:t>
            </a:r>
            <a:endParaRPr kumimoji="1" lang="en-US" altLang="ja-JP" sz="2400" dirty="0" smtClean="0">
              <a:solidFill>
                <a:schemeClr val="bg1"/>
              </a:solidFill>
              <a:latin typeface="ＤＦ特太ゴシック体" panose="020B0509000000000000" pitchFamily="49" charset="-128"/>
              <a:ea typeface="ＤＦ特太ゴシック体" panose="020B0509000000000000" pitchFamily="49" charset="-128"/>
            </a:endParaRPr>
          </a:p>
          <a:p>
            <a:pPr algn="ctr"/>
            <a:r>
              <a:rPr kumimoji="1" lang="ja-JP" altLang="en-US" sz="2600" dirty="0" smtClean="0">
                <a:solidFill>
                  <a:schemeClr val="bg1"/>
                </a:solidFill>
                <a:latin typeface="ＤＦ特太ゴシック体" panose="020B0509000000000000" pitchFamily="49" charset="-128"/>
                <a:ea typeface="ＤＦ特太ゴシック体" panose="020B0509000000000000" pitchFamily="49" charset="-128"/>
              </a:rPr>
              <a:t>評 価</a:t>
            </a:r>
            <a:endParaRPr kumimoji="1" lang="en-US" altLang="ja-JP" sz="2600" u="sng" dirty="0" smtClean="0">
              <a:solidFill>
                <a:schemeClr val="bg1"/>
              </a:solidFill>
              <a:latin typeface="ＤＦ特太ゴシック体" panose="020B0509000000000000" pitchFamily="49" charset="-128"/>
              <a:ea typeface="ＤＦ特太ゴシック体" panose="020B0509000000000000" pitchFamily="49" charset="-128"/>
            </a:endParaRPr>
          </a:p>
          <a:p>
            <a:pPr algn="ctr"/>
            <a:r>
              <a:rPr kumimoji="1" lang="ja-JP" altLang="en-US" sz="2600" dirty="0" smtClean="0">
                <a:solidFill>
                  <a:schemeClr val="bg1"/>
                </a:solidFill>
                <a:latin typeface="ＤＦ特太ゴシック体" panose="020B0509000000000000" pitchFamily="49" charset="-128"/>
                <a:ea typeface="ＤＦ特太ゴシック体" panose="020B0509000000000000" pitchFamily="49" charset="-128"/>
              </a:rPr>
              <a:t>検 証</a:t>
            </a:r>
            <a:endParaRPr kumimoji="1" lang="en-US" altLang="ja-JP" sz="2600" dirty="0">
              <a:solidFill>
                <a:schemeClr val="bg1"/>
              </a:solidFill>
              <a:latin typeface="ＤＦ特太ゴシック体" panose="020B0509000000000000" pitchFamily="49" charset="-128"/>
              <a:ea typeface="ＤＦ特太ゴシック体" panose="020B0509000000000000" pitchFamily="49" charset="-128"/>
            </a:endParaRPr>
          </a:p>
          <a:p>
            <a:pPr algn="ctr">
              <a:lnSpc>
                <a:spcPts val="1000"/>
              </a:lnSpc>
            </a:pPr>
            <a:endParaRPr kumimoji="1" lang="en-US" altLang="ja-JP" sz="1600" dirty="0">
              <a:solidFill>
                <a:schemeClr val="bg1"/>
              </a:solidFill>
            </a:endParaRPr>
          </a:p>
          <a:p>
            <a:r>
              <a:rPr kumimoji="1" lang="ja-JP" altLang="en-US" sz="1200" dirty="0" smtClean="0">
                <a:solidFill>
                  <a:schemeClr val="bg1"/>
                </a:solidFill>
              </a:rPr>
              <a:t>　　　</a:t>
            </a:r>
            <a:endParaRPr kumimoji="1" lang="ja-JP" altLang="en-US" sz="1200" dirty="0">
              <a:solidFill>
                <a:schemeClr val="bg1"/>
              </a:solidFill>
            </a:endParaRPr>
          </a:p>
        </p:txBody>
      </p:sp>
      <p:sp>
        <p:nvSpPr>
          <p:cNvPr id="37" name="上矢印吹き出し 36"/>
          <p:cNvSpPr/>
          <p:nvPr/>
        </p:nvSpPr>
        <p:spPr>
          <a:xfrm>
            <a:off x="6679173" y="6266844"/>
            <a:ext cx="3100300" cy="480546"/>
          </a:xfrm>
          <a:prstGeom prst="upArrowCallou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6745541" y="6391927"/>
            <a:ext cx="3240980" cy="400110"/>
          </a:xfrm>
          <a:prstGeom prst="rect">
            <a:avLst/>
          </a:prstGeom>
          <a:noFill/>
        </p:spPr>
        <p:txBody>
          <a:bodyPr wrap="square" rtlCol="0">
            <a:spAutoFit/>
          </a:bodyPr>
          <a:lstStyle/>
          <a:p>
            <a:r>
              <a:rPr kumimoji="1" lang="ja-JP" altLang="en-US" sz="2000" dirty="0" smtClean="0">
                <a:latin typeface="ＤＦ特太ゴシック体" panose="020B0509000000000000" pitchFamily="49" charset="-128"/>
                <a:ea typeface="ＤＦ特太ゴシック体" panose="020B0509000000000000" pitchFamily="49" charset="-128"/>
              </a:rPr>
              <a:t>連携協議会で協議・議論</a:t>
            </a:r>
            <a:endParaRPr kumimoji="1" lang="ja-JP" altLang="en-US" sz="2000" dirty="0">
              <a:latin typeface="ＤＦ特太ゴシック体" panose="020B0509000000000000" pitchFamily="49" charset="-128"/>
              <a:ea typeface="ＤＦ特太ゴシック体" panose="020B0509000000000000" pitchFamily="49" charset="-128"/>
            </a:endParaRPr>
          </a:p>
        </p:txBody>
      </p:sp>
      <p:sp>
        <p:nvSpPr>
          <p:cNvPr id="40" name="テキスト ボックス 39"/>
          <p:cNvSpPr txBox="1"/>
          <p:nvPr/>
        </p:nvSpPr>
        <p:spPr>
          <a:xfrm>
            <a:off x="6023394" y="4719730"/>
            <a:ext cx="2114326" cy="1636345"/>
          </a:xfrm>
          <a:prstGeom prst="rect">
            <a:avLst/>
          </a:prstGeom>
          <a:noFill/>
        </p:spPr>
        <p:txBody>
          <a:bodyPr wrap="square" rtlCol="0">
            <a:spAutoFit/>
          </a:bodyPr>
          <a:lstStyle/>
          <a:p>
            <a:pPr algn="ctr"/>
            <a:r>
              <a:rPr kumimoji="1" lang="ja-JP" altLang="en-US" sz="2400" dirty="0" smtClean="0">
                <a:solidFill>
                  <a:schemeClr val="bg1"/>
                </a:solidFill>
                <a:latin typeface="ＤＦ特太ゴシック体" panose="020B0509000000000000" pitchFamily="49" charset="-128"/>
                <a:ea typeface="ＤＦ特太ゴシック体" panose="020B0509000000000000" pitchFamily="49" charset="-128"/>
              </a:rPr>
              <a:t>（Ａ）</a:t>
            </a:r>
            <a:endParaRPr kumimoji="1" lang="en-US" altLang="ja-JP" sz="2400" dirty="0" smtClean="0">
              <a:solidFill>
                <a:schemeClr val="bg1"/>
              </a:solidFill>
              <a:latin typeface="ＤＦ特太ゴシック体" panose="020B0509000000000000" pitchFamily="49" charset="-128"/>
              <a:ea typeface="ＤＦ特太ゴシック体" panose="020B0509000000000000" pitchFamily="49" charset="-128"/>
            </a:endParaRPr>
          </a:p>
          <a:p>
            <a:pPr algn="ctr"/>
            <a:r>
              <a:rPr kumimoji="1" lang="ja-JP" altLang="en-US" sz="2600" dirty="0" smtClean="0">
                <a:solidFill>
                  <a:schemeClr val="bg1"/>
                </a:solidFill>
                <a:latin typeface="ＤＦ特太ゴシック体" panose="020B0509000000000000" pitchFamily="49" charset="-128"/>
                <a:ea typeface="ＤＦ特太ゴシック体" panose="020B0509000000000000" pitchFamily="49" charset="-128"/>
              </a:rPr>
              <a:t>改 善</a:t>
            </a:r>
            <a:endParaRPr kumimoji="1" lang="en-US" altLang="ja-JP" sz="2600" dirty="0">
              <a:solidFill>
                <a:schemeClr val="bg1"/>
              </a:solidFill>
              <a:latin typeface="ＤＦ特太ゴシック体" panose="020B0509000000000000" pitchFamily="49" charset="-128"/>
              <a:ea typeface="ＤＦ特太ゴシック体" panose="020B0509000000000000" pitchFamily="49" charset="-128"/>
            </a:endParaRPr>
          </a:p>
          <a:p>
            <a:pPr algn="ctr">
              <a:lnSpc>
                <a:spcPts val="1000"/>
              </a:lnSpc>
            </a:pPr>
            <a:endParaRPr kumimoji="1" lang="en-US" altLang="ja-JP" dirty="0"/>
          </a:p>
          <a:p>
            <a:r>
              <a:rPr kumimoji="1" lang="ja-JP" altLang="en-US" sz="1400" dirty="0" smtClean="0"/>
              <a:t>　　・計画の見直し</a:t>
            </a:r>
            <a:endParaRPr kumimoji="1" lang="en-US" altLang="ja-JP" sz="1400" dirty="0" smtClean="0"/>
          </a:p>
          <a:p>
            <a:r>
              <a:rPr kumimoji="1" lang="ja-JP" altLang="en-US" sz="1400" dirty="0" smtClean="0"/>
              <a:t>　　・計画に反映</a:t>
            </a:r>
            <a:endParaRPr kumimoji="1" lang="en-US" altLang="ja-JP" sz="1400" dirty="0" smtClean="0"/>
          </a:p>
          <a:p>
            <a:endParaRPr kumimoji="1" lang="ja-JP" altLang="en-US" sz="1400" dirty="0"/>
          </a:p>
        </p:txBody>
      </p:sp>
      <p:sp>
        <p:nvSpPr>
          <p:cNvPr id="42" name="テキスト ボックス 41"/>
          <p:cNvSpPr txBox="1"/>
          <p:nvPr/>
        </p:nvSpPr>
        <p:spPr>
          <a:xfrm>
            <a:off x="5690098" y="2400147"/>
            <a:ext cx="4015442" cy="400110"/>
          </a:xfrm>
          <a:prstGeom prst="rect">
            <a:avLst/>
          </a:prstGeom>
          <a:noFill/>
        </p:spPr>
        <p:txBody>
          <a:bodyPr wrap="square" rtlCol="0">
            <a:spAutoFit/>
          </a:bodyPr>
          <a:lstStyle/>
          <a:p>
            <a:r>
              <a:rPr kumimoji="1" lang="ja-JP" altLang="en-US" sz="2000" b="1" i="1" u="sng" dirty="0" smtClean="0"/>
              <a:t>平時からの連携強化・綿密な準備</a:t>
            </a:r>
            <a:endParaRPr kumimoji="1" lang="ja-JP" altLang="en-US" sz="2000" b="1" i="1" u="sng" dirty="0"/>
          </a:p>
        </p:txBody>
      </p:sp>
      <p:sp>
        <p:nvSpPr>
          <p:cNvPr id="5" name="大かっこ 4"/>
          <p:cNvSpPr/>
          <p:nvPr/>
        </p:nvSpPr>
        <p:spPr>
          <a:xfrm>
            <a:off x="914400" y="1523397"/>
            <a:ext cx="8595181" cy="277220"/>
          </a:xfrm>
          <a:prstGeom prst="bracketPair">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スライド番号プレースホルダー 1"/>
          <p:cNvSpPr>
            <a:spLocks noGrp="1"/>
          </p:cNvSpPr>
          <p:nvPr>
            <p:ph type="sldNum" sz="quarter" idx="12"/>
          </p:nvPr>
        </p:nvSpPr>
        <p:spPr>
          <a:xfrm>
            <a:off x="7677150" y="5986688"/>
            <a:ext cx="2228850" cy="365125"/>
          </a:xfrm>
        </p:spPr>
        <p:txBody>
          <a:bodyPr/>
          <a:lstStyle/>
          <a:p>
            <a:r>
              <a:rPr lang="en-US" altLang="ja-JP" sz="4000" dirty="0" smtClean="0"/>
              <a:t>13</a:t>
            </a:r>
            <a:endParaRPr lang="ja-JP" altLang="en-US" sz="4000" dirty="0"/>
          </a:p>
        </p:txBody>
      </p:sp>
    </p:spTree>
    <p:extLst>
      <p:ext uri="{BB962C8B-B14F-4D97-AF65-F5344CB8AC3E}">
        <p14:creationId xmlns:p14="http://schemas.microsoft.com/office/powerpoint/2010/main" val="3561252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3182767064"/>
              </p:ext>
            </p:extLst>
          </p:nvPr>
        </p:nvGraphicFramePr>
        <p:xfrm>
          <a:off x="138113" y="2773363"/>
          <a:ext cx="6731000" cy="6016625"/>
        </p:xfrm>
        <a:graphic>
          <a:graphicData uri="http://schemas.openxmlformats.org/presentationml/2006/ole">
            <mc:AlternateContent xmlns:mc="http://schemas.openxmlformats.org/markup-compatibility/2006">
              <mc:Choice xmlns:v="urn:schemas-microsoft-com:vml" Requires="v">
                <p:oleObj spid="_x0000_s2134" name="ワークシート" r:id="rId3" imgW="7086600" imgH="6534164" progId="Excel.Sheet.12">
                  <p:embed/>
                </p:oleObj>
              </mc:Choice>
              <mc:Fallback>
                <p:oleObj name="ワークシート" r:id="rId3" imgW="7086600" imgH="6534164" progId="Excel.Sheet.12">
                  <p:embed/>
                  <p:pic>
                    <p:nvPicPr>
                      <p:cNvPr id="2" name="オブジェクト 1"/>
                      <p:cNvPicPr/>
                      <p:nvPr/>
                    </p:nvPicPr>
                    <p:blipFill>
                      <a:blip r:embed="rId4"/>
                      <a:stretch>
                        <a:fillRect/>
                      </a:stretch>
                    </p:blipFill>
                    <p:spPr>
                      <a:xfrm>
                        <a:off x="138113" y="2773363"/>
                        <a:ext cx="6731000" cy="6016625"/>
                      </a:xfrm>
                      <a:prstGeom prst="rect">
                        <a:avLst/>
                      </a:prstGeom>
                    </p:spPr>
                  </p:pic>
                </p:oleObj>
              </mc:Fallback>
            </mc:AlternateContent>
          </a:graphicData>
        </a:graphic>
      </p:graphicFrame>
      <p:graphicFrame>
        <p:nvGraphicFramePr>
          <p:cNvPr id="14" name="オブジェクト 13"/>
          <p:cNvGraphicFramePr>
            <a:graphicFrameLocks noChangeAspect="1"/>
          </p:cNvGraphicFramePr>
          <p:nvPr>
            <p:extLst/>
          </p:nvPr>
        </p:nvGraphicFramePr>
        <p:xfrm>
          <a:off x="4578350" y="2788890"/>
          <a:ext cx="6380163" cy="6643688"/>
        </p:xfrm>
        <a:graphic>
          <a:graphicData uri="http://schemas.openxmlformats.org/presentationml/2006/ole">
            <mc:AlternateContent xmlns:mc="http://schemas.openxmlformats.org/markup-compatibility/2006">
              <mc:Choice xmlns:v="urn:schemas-microsoft-com:vml" Requires="v">
                <p:oleObj spid="_x0000_s2135" name="ワークシート" r:id="rId5" imgW="6981713" imgH="7944021" progId="Excel.Sheet.12">
                  <p:embed/>
                </p:oleObj>
              </mc:Choice>
              <mc:Fallback>
                <p:oleObj name="ワークシート" r:id="rId5" imgW="6981713" imgH="7944021" progId="Excel.Sheet.12">
                  <p:embed/>
                  <p:pic>
                    <p:nvPicPr>
                      <p:cNvPr id="14" name="オブジェクト 13"/>
                      <p:cNvPicPr/>
                      <p:nvPr/>
                    </p:nvPicPr>
                    <p:blipFill>
                      <a:blip r:embed="rId6"/>
                      <a:stretch>
                        <a:fillRect/>
                      </a:stretch>
                    </p:blipFill>
                    <p:spPr>
                      <a:xfrm>
                        <a:off x="4578350" y="2788890"/>
                        <a:ext cx="6380163" cy="6643688"/>
                      </a:xfrm>
                      <a:prstGeom prst="rect">
                        <a:avLst/>
                      </a:prstGeom>
                    </p:spPr>
                  </p:pic>
                </p:oleObj>
              </mc:Fallback>
            </mc:AlternateContent>
          </a:graphicData>
        </a:graphic>
      </p:graphicFrame>
      <p:sp>
        <p:nvSpPr>
          <p:cNvPr id="19" name="正方形/長方形 18"/>
          <p:cNvSpPr/>
          <p:nvPr/>
        </p:nvSpPr>
        <p:spPr>
          <a:xfrm>
            <a:off x="0" y="0"/>
            <a:ext cx="9906000" cy="340370"/>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smtClean="0">
                <a:latin typeface="游ゴシック" panose="020B0400000000000000" pitchFamily="50" charset="-128"/>
              </a:rPr>
              <a:t>②　北海道</a:t>
            </a:r>
            <a:r>
              <a:rPr lang="ja-JP" altLang="en-US" b="1" dirty="0">
                <a:latin typeface="游ゴシック" panose="020B0400000000000000" pitchFamily="50" charset="-128"/>
              </a:rPr>
              <a:t>感染症予防</a:t>
            </a:r>
            <a:r>
              <a:rPr lang="ja-JP" altLang="en-US" b="1" dirty="0" smtClean="0">
                <a:latin typeface="游ゴシック" panose="020B0400000000000000" pitchFamily="50" charset="-128"/>
              </a:rPr>
              <a:t>計画</a:t>
            </a:r>
            <a:r>
              <a:rPr lang="ja-JP" altLang="en-US" b="1" dirty="0">
                <a:latin typeface="游ゴシック" panose="020B0400000000000000" pitchFamily="50" charset="-128"/>
              </a:rPr>
              <a:t>に</a:t>
            </a:r>
            <a:r>
              <a:rPr lang="ja-JP" altLang="en-US" b="1" dirty="0" smtClean="0">
                <a:latin typeface="游ゴシック" panose="020B0400000000000000" pitchFamily="50" charset="-128"/>
              </a:rPr>
              <a:t>おける数値目標について</a:t>
            </a:r>
            <a:r>
              <a:rPr lang="en-US" altLang="ja-JP" b="1" dirty="0" smtClean="0">
                <a:latin typeface="游ゴシック" panose="020B0400000000000000" pitchFamily="50" charset="-128"/>
              </a:rPr>
              <a:t>【</a:t>
            </a:r>
            <a:r>
              <a:rPr lang="ja-JP" altLang="en-US" b="1" dirty="0" smtClean="0">
                <a:latin typeface="游ゴシック" panose="020B0400000000000000" pitchFamily="50" charset="-128"/>
              </a:rPr>
              <a:t>概要</a:t>
            </a:r>
            <a:r>
              <a:rPr lang="en-US" altLang="ja-JP" b="1" dirty="0" smtClean="0">
                <a:latin typeface="游ゴシック" panose="020B0400000000000000" pitchFamily="50" charset="-128"/>
              </a:rPr>
              <a:t>】</a:t>
            </a:r>
            <a:endParaRPr lang="ja-JP" altLang="en-US" b="1" dirty="0">
              <a:latin typeface="游ゴシック" panose="020B0400000000000000" pitchFamily="50" charset="-128"/>
            </a:endParaRPr>
          </a:p>
        </p:txBody>
      </p:sp>
      <p:sp>
        <p:nvSpPr>
          <p:cNvPr id="7" name="正方形/長方形 6"/>
          <p:cNvSpPr/>
          <p:nvPr/>
        </p:nvSpPr>
        <p:spPr>
          <a:xfrm>
            <a:off x="138525" y="397571"/>
            <a:ext cx="1548959" cy="30410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52296" y="400413"/>
            <a:ext cx="1943075" cy="255090"/>
          </a:xfrm>
          <a:prstGeom prst="rect">
            <a:avLst/>
          </a:prstGeom>
          <a:noFill/>
          <a:ln>
            <a:noFill/>
          </a:ln>
        </p:spPr>
        <p:txBody>
          <a:bodyPr wrap="square" rtlCol="0">
            <a:noAutofit/>
          </a:bodyPr>
          <a:lstStyle/>
          <a:p>
            <a:r>
              <a:rPr kumimoji="1" lang="ja-JP" altLang="en-US" sz="1400" b="1" dirty="0" smtClean="0">
                <a:solidFill>
                  <a:schemeClr val="bg1"/>
                </a:solidFill>
              </a:rPr>
              <a:t>国及び道の考え方</a:t>
            </a:r>
            <a:endParaRPr kumimoji="1" lang="ja-JP" altLang="en-US" sz="1400" b="1" dirty="0">
              <a:solidFill>
                <a:schemeClr val="bg1"/>
              </a:solidFill>
            </a:endParaRPr>
          </a:p>
        </p:txBody>
      </p:sp>
      <p:sp>
        <p:nvSpPr>
          <p:cNvPr id="9" name="正方形/長方形 8"/>
          <p:cNvSpPr/>
          <p:nvPr/>
        </p:nvSpPr>
        <p:spPr>
          <a:xfrm>
            <a:off x="138525" y="691895"/>
            <a:ext cx="9566192" cy="224795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38524" y="865611"/>
            <a:ext cx="9566193" cy="2000931"/>
          </a:xfrm>
          <a:prstGeom prst="rect">
            <a:avLst/>
          </a:prstGeom>
          <a:noFill/>
          <a:ln>
            <a:noFill/>
          </a:ln>
        </p:spPr>
        <p:txBody>
          <a:bodyPr wrap="square" rtlCol="0">
            <a:noAutofit/>
          </a:bodyPr>
          <a:lstStyle/>
          <a:p>
            <a:r>
              <a:rPr lang="ja-JP" altLang="en-US" sz="1600" dirty="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　新型</a:t>
            </a:r>
            <a:r>
              <a:rPr lang="ja-JP" altLang="en-US" sz="1600" dirty="0">
                <a:latin typeface="ＭＳ Ｐゴシック" panose="020B0600070205080204" pitchFamily="50" charset="-128"/>
                <a:ea typeface="ＭＳ Ｐゴシック" panose="020B0600070205080204" pitchFamily="50" charset="-128"/>
              </a:rPr>
              <a:t>コロナ対応において</a:t>
            </a:r>
            <a:r>
              <a:rPr lang="ja-JP" altLang="en-US" sz="1600" dirty="0" smtClean="0">
                <a:latin typeface="ＭＳ Ｐゴシック" panose="020B0600070205080204" pitchFamily="50" charset="-128"/>
                <a:ea typeface="ＭＳ Ｐゴシック" panose="020B0600070205080204" pitchFamily="50" charset="-128"/>
              </a:rPr>
              <a:t>、都道府県や医療</a:t>
            </a:r>
            <a:r>
              <a:rPr lang="ja-JP" altLang="en-US" sz="1600" dirty="0">
                <a:latin typeface="ＭＳ Ｐゴシック" panose="020B0600070205080204" pitchFamily="50" charset="-128"/>
                <a:ea typeface="ＭＳ Ｐゴシック" panose="020B0600070205080204" pitchFamily="50" charset="-128"/>
              </a:rPr>
              <a:t>機関は、様々な変化に、その都度対応してきた実績を踏まえ</a:t>
            </a:r>
            <a:r>
              <a:rPr lang="ja-JP" altLang="en-US" sz="1600" dirty="0" smtClean="0">
                <a:latin typeface="ＭＳ Ｐゴシック" panose="020B0600070205080204" pitchFamily="50" charset="-128"/>
                <a:ea typeface="ＭＳ Ｐゴシック" panose="020B0600070205080204" pitchFamily="50" charset="-128"/>
              </a:rPr>
              <a:t>、</a:t>
            </a:r>
            <a:endParaRPr lang="en-US" altLang="ja-JP" sz="1600" dirty="0" smtClean="0">
              <a:latin typeface="ＭＳ Ｐゴシック" panose="020B0600070205080204" pitchFamily="50" charset="-128"/>
              <a:ea typeface="ＭＳ Ｐゴシック" panose="020B0600070205080204" pitchFamily="50" charset="-128"/>
            </a:endParaRPr>
          </a:p>
          <a:p>
            <a:r>
              <a:rPr lang="ja-JP" altLang="en-US" sz="1600" dirty="0" smtClean="0">
                <a:latin typeface="ＭＳ Ｐゴシック" panose="020B0600070205080204" pitchFamily="50" charset="-128"/>
                <a:ea typeface="ＭＳ Ｐゴシック" panose="020B0600070205080204" pitchFamily="50" charset="-128"/>
              </a:rPr>
              <a:t>　まずは</a:t>
            </a:r>
            <a:r>
              <a:rPr lang="ja-JP" altLang="en-US" sz="1600" b="1" u="sng" dirty="0" smtClean="0">
                <a:solidFill>
                  <a:srgbClr val="FF0000"/>
                </a:solidFill>
                <a:latin typeface="ＭＳ Ｐゴシック" panose="020B0600070205080204" pitchFamily="50" charset="-128"/>
                <a:ea typeface="ＭＳ Ｐゴシック" panose="020B0600070205080204" pitchFamily="50" charset="-128"/>
              </a:rPr>
              <a:t>新型</a:t>
            </a:r>
            <a:r>
              <a:rPr lang="ja-JP" altLang="en-US" sz="1600" b="1" u="sng" dirty="0">
                <a:solidFill>
                  <a:srgbClr val="FF0000"/>
                </a:solidFill>
                <a:latin typeface="ＭＳ Ｐゴシック" panose="020B0600070205080204" pitchFamily="50" charset="-128"/>
                <a:ea typeface="ＭＳ Ｐゴシック" panose="020B0600070205080204" pitchFamily="50" charset="-128"/>
              </a:rPr>
              <a:t>コロナ対応での最大値の体制を</a:t>
            </a:r>
            <a:r>
              <a:rPr lang="ja-JP" altLang="en-US" sz="1600" b="1" u="sng" dirty="0" smtClean="0">
                <a:solidFill>
                  <a:srgbClr val="FF0000"/>
                </a:solidFill>
                <a:latin typeface="ＭＳ Ｐゴシック" panose="020B0600070205080204" pitchFamily="50" charset="-128"/>
                <a:ea typeface="ＭＳ Ｐゴシック" panose="020B0600070205080204" pitchFamily="50" charset="-128"/>
              </a:rPr>
              <a:t>目指すとする国の考え方を踏まえる</a:t>
            </a:r>
            <a:r>
              <a:rPr lang="ja-JP" altLang="en-US" sz="1600" dirty="0" smtClean="0">
                <a:latin typeface="ＭＳ Ｐゴシック" panose="020B0600070205080204" pitchFamily="50" charset="-128"/>
                <a:ea typeface="ＭＳ Ｐゴシック" panose="020B0600070205080204" pitchFamily="50" charset="-128"/>
              </a:rPr>
              <a:t>とともに、必要な医療機能や</a:t>
            </a:r>
            <a:endParaRPr lang="en-US" altLang="ja-JP" sz="1600" dirty="0" smtClean="0">
              <a:latin typeface="ＭＳ Ｐゴシック" panose="020B0600070205080204" pitchFamily="50" charset="-128"/>
              <a:ea typeface="ＭＳ Ｐゴシック" panose="020B0600070205080204" pitchFamily="50" charset="-128"/>
            </a:endParaRPr>
          </a:p>
          <a:p>
            <a:r>
              <a:rPr lang="ja-JP" altLang="en-US" sz="1600" dirty="0" smtClean="0">
                <a:latin typeface="ＭＳ Ｐゴシック" panose="020B0600070205080204" pitchFamily="50" charset="-128"/>
                <a:ea typeface="ＭＳ Ｐゴシック" panose="020B0600070205080204" pitchFamily="50" charset="-128"/>
              </a:rPr>
              <a:t>　圏域など、</a:t>
            </a:r>
            <a:r>
              <a:rPr lang="ja-JP" altLang="en-US" sz="1600" b="1" u="sng" dirty="0" smtClean="0">
                <a:solidFill>
                  <a:srgbClr val="FF0000"/>
                </a:solidFill>
                <a:latin typeface="ＭＳ Ｐゴシック" panose="020B0600070205080204" pitchFamily="50" charset="-128"/>
                <a:ea typeface="ＭＳ Ｐゴシック" panose="020B0600070205080204" pitchFamily="50" charset="-128"/>
              </a:rPr>
              <a:t>本道の地域実情を勘案</a:t>
            </a:r>
            <a:r>
              <a:rPr lang="ja-JP" altLang="en-US" sz="1600" b="1" u="sng" dirty="0">
                <a:solidFill>
                  <a:srgbClr val="FF0000"/>
                </a:solidFill>
                <a:latin typeface="ＭＳ Ｐゴシック" panose="020B0600070205080204" pitchFamily="50" charset="-128"/>
                <a:ea typeface="ＭＳ Ｐゴシック" panose="020B0600070205080204" pitchFamily="50" charset="-128"/>
              </a:rPr>
              <a:t>して</a:t>
            </a:r>
            <a:r>
              <a:rPr lang="ja-JP" altLang="en-US" sz="1600" b="1" u="sng" dirty="0" smtClean="0">
                <a:solidFill>
                  <a:srgbClr val="FF0000"/>
                </a:solidFill>
                <a:latin typeface="ＭＳ Ｐゴシック" panose="020B0600070205080204" pitchFamily="50" charset="-128"/>
                <a:ea typeface="ＭＳ Ｐゴシック" panose="020B0600070205080204" pitchFamily="50" charset="-128"/>
              </a:rPr>
              <a:t>、</a:t>
            </a:r>
            <a:r>
              <a:rPr lang="ja-JP" altLang="en-US" sz="1600" dirty="0" smtClean="0">
                <a:latin typeface="ＭＳ Ｐゴシック" panose="020B0600070205080204" pitchFamily="50" charset="-128"/>
                <a:ea typeface="ＭＳ Ｐゴシック" panose="020B0600070205080204" pitchFamily="50" charset="-128"/>
              </a:rPr>
              <a:t>保健医療</a:t>
            </a:r>
            <a:r>
              <a:rPr lang="ja-JP" altLang="en-US" sz="1600" dirty="0">
                <a:latin typeface="ＭＳ Ｐゴシック" panose="020B0600070205080204" pitchFamily="50" charset="-128"/>
                <a:ea typeface="ＭＳ Ｐゴシック" panose="020B0600070205080204" pitchFamily="50" charset="-128"/>
              </a:rPr>
              <a:t>提供</a:t>
            </a:r>
            <a:r>
              <a:rPr lang="ja-JP" altLang="en-US" sz="1600" dirty="0" smtClean="0">
                <a:latin typeface="ＭＳ Ｐゴシック" panose="020B0600070205080204" pitchFamily="50" charset="-128"/>
                <a:ea typeface="ＭＳ Ｐゴシック" panose="020B0600070205080204" pitchFamily="50" charset="-128"/>
              </a:rPr>
              <a:t>体制を確保できるよう、</a:t>
            </a:r>
            <a:r>
              <a:rPr lang="ja-JP" altLang="en-US" sz="1600" b="1" u="sng" dirty="0" smtClean="0">
                <a:solidFill>
                  <a:srgbClr val="FF0000"/>
                </a:solidFill>
                <a:latin typeface="ＭＳ Ｐゴシック" panose="020B0600070205080204" pitchFamily="50" charset="-128"/>
                <a:ea typeface="ＭＳ Ｐゴシック" panose="020B0600070205080204" pitchFamily="50" charset="-128"/>
              </a:rPr>
              <a:t>数値目標を設定</a:t>
            </a:r>
            <a:endParaRPr lang="en-US" altLang="ja-JP" sz="1600" b="1" u="sng" dirty="0">
              <a:solidFill>
                <a:srgbClr val="FF0000"/>
              </a:solidFill>
              <a:latin typeface="ＭＳ Ｐゴシック" panose="020B0600070205080204" pitchFamily="50" charset="-128"/>
              <a:ea typeface="ＭＳ Ｐゴシック" panose="020B0600070205080204" pitchFamily="50" charset="-128"/>
            </a:endParaRPr>
          </a:p>
          <a:p>
            <a:endParaRPr lang="en-US" altLang="ja-JP" sz="1600" dirty="0" smtClean="0">
              <a:latin typeface="ＭＳ Ｐゴシック" panose="020B0600070205080204" pitchFamily="50" charset="-128"/>
              <a:ea typeface="ＭＳ Ｐゴシック" panose="020B0600070205080204" pitchFamily="50" charset="-128"/>
            </a:endParaRPr>
          </a:p>
          <a:p>
            <a:r>
              <a:rPr lang="ja-JP" altLang="en-US" sz="1600" dirty="0" smtClean="0">
                <a:latin typeface="ＭＳ Ｐゴシック" panose="020B0600070205080204" pitchFamily="50" charset="-128"/>
                <a:ea typeface="ＭＳ Ｐゴシック" panose="020B0600070205080204" pitchFamily="50" charset="-128"/>
              </a:rPr>
              <a:t>・ 　</a:t>
            </a:r>
            <a:r>
              <a:rPr lang="ja-JP" altLang="en-US" sz="1600" b="1" u="sng" dirty="0" smtClean="0">
                <a:solidFill>
                  <a:srgbClr val="FF0000"/>
                </a:solidFill>
                <a:latin typeface="ＭＳ Ｐゴシック" panose="020B0600070205080204" pitchFamily="50" charset="-128"/>
                <a:ea typeface="ＭＳ Ｐゴシック" panose="020B0600070205080204" pitchFamily="50" charset="-128"/>
              </a:rPr>
              <a:t>医療機関等（病院</a:t>
            </a:r>
            <a:r>
              <a:rPr lang="ja-JP" altLang="en-US" sz="1600" b="1" u="sng" dirty="0">
                <a:solidFill>
                  <a:srgbClr val="FF0000"/>
                </a:solidFill>
                <a:latin typeface="ＭＳ Ｐゴシック" panose="020B0600070205080204" pitchFamily="50" charset="-128"/>
                <a:ea typeface="ＭＳ Ｐゴシック" panose="020B0600070205080204" pitchFamily="50" charset="-128"/>
              </a:rPr>
              <a:t>、診療所、薬局、訪問看護</a:t>
            </a:r>
            <a:r>
              <a:rPr lang="ja-JP" altLang="en-US" sz="1600" b="1" u="sng" dirty="0" smtClean="0">
                <a:solidFill>
                  <a:srgbClr val="FF0000"/>
                </a:solidFill>
                <a:latin typeface="ＭＳ Ｐゴシック" panose="020B0600070205080204" pitchFamily="50" charset="-128"/>
                <a:ea typeface="ＭＳ Ｐゴシック" panose="020B0600070205080204" pitchFamily="50" charset="-128"/>
              </a:rPr>
              <a:t>事業所）、民間検査機関、宿泊事業者との協定締結により</a:t>
            </a:r>
            <a:endParaRPr lang="en-US" altLang="ja-JP" sz="1600" b="1" u="sng" dirty="0" smtClean="0">
              <a:solidFill>
                <a:srgbClr val="FF0000"/>
              </a:solidFill>
              <a:latin typeface="ＭＳ Ｐゴシック" panose="020B0600070205080204" pitchFamily="50" charset="-128"/>
              <a:ea typeface="ＭＳ Ｐゴシック" panose="020B0600070205080204" pitchFamily="50" charset="-128"/>
            </a:endParaRPr>
          </a:p>
          <a:p>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　</a:t>
            </a:r>
            <a:r>
              <a:rPr lang="ja-JP" altLang="en-US" sz="1600" b="1" u="sng" dirty="0" smtClean="0">
                <a:solidFill>
                  <a:srgbClr val="FF0000"/>
                </a:solidFill>
                <a:latin typeface="ＭＳ Ｐゴシック" panose="020B0600070205080204" pitchFamily="50" charset="-128"/>
                <a:ea typeface="ＭＳ Ｐゴシック" panose="020B0600070205080204" pitchFamily="50" charset="-128"/>
              </a:rPr>
              <a:t>数値</a:t>
            </a:r>
            <a:r>
              <a:rPr lang="ja-JP" altLang="en-US" sz="1600" b="1" u="sng" dirty="0">
                <a:solidFill>
                  <a:srgbClr val="FF0000"/>
                </a:solidFill>
                <a:latin typeface="ＭＳ Ｐゴシック" panose="020B0600070205080204" pitchFamily="50" charset="-128"/>
                <a:ea typeface="ＭＳ Ｐゴシック" panose="020B0600070205080204" pitchFamily="50" charset="-128"/>
              </a:rPr>
              <a:t>目標を</a:t>
            </a:r>
            <a:r>
              <a:rPr lang="ja-JP" altLang="en-US" sz="1600" b="1" u="sng" dirty="0" smtClean="0">
                <a:solidFill>
                  <a:srgbClr val="FF0000"/>
                </a:solidFill>
                <a:latin typeface="ＭＳ Ｐゴシック" panose="020B0600070205080204" pitchFamily="50" charset="-128"/>
                <a:ea typeface="ＭＳ Ｐゴシック" panose="020B0600070205080204" pitchFamily="50" charset="-128"/>
              </a:rPr>
              <a:t>担保</a:t>
            </a:r>
            <a:endParaRPr lang="en-US" altLang="ja-JP" sz="1600" b="1" u="sng" dirty="0" smtClean="0">
              <a:solidFill>
                <a:srgbClr val="FF0000"/>
              </a:solidFill>
              <a:latin typeface="ＭＳ Ｐゴシック" panose="020B0600070205080204" pitchFamily="50" charset="-128"/>
              <a:ea typeface="ＭＳ Ｐゴシック" panose="020B0600070205080204" pitchFamily="50" charset="-128"/>
            </a:endParaRPr>
          </a:p>
          <a:p>
            <a:r>
              <a:rPr lang="ja-JP" altLang="en-US" sz="1600" dirty="0" smtClean="0">
                <a:latin typeface="ＭＳ Ｐゴシック" panose="020B0600070205080204" pitchFamily="50" charset="-128"/>
                <a:ea typeface="ＭＳ Ｐゴシック" panose="020B0600070205080204" pitchFamily="50" charset="-128"/>
              </a:rPr>
              <a:t>　 </a:t>
            </a:r>
            <a:r>
              <a:rPr lang="en-US" altLang="ja-JP" sz="1600" dirty="0" smtClean="0">
                <a:latin typeface="ＭＳ Ｐゴシック" panose="020B0600070205080204" pitchFamily="50" charset="-128"/>
                <a:ea typeface="ＭＳ Ｐゴシック" panose="020B0600070205080204" pitchFamily="50" charset="-128"/>
              </a:rPr>
              <a:t>※</a:t>
            </a:r>
            <a:r>
              <a:rPr lang="ja-JP" altLang="en-US" sz="1600" dirty="0" smtClean="0">
                <a:latin typeface="ＭＳ Ｐゴシック" panose="020B0600070205080204" pitchFamily="50" charset="-128"/>
                <a:ea typeface="ＭＳ Ｐゴシック" panose="020B0600070205080204" pitchFamily="50" charset="-128"/>
              </a:rPr>
              <a:t>医療</a:t>
            </a:r>
            <a:r>
              <a:rPr lang="ja-JP" altLang="en-US" sz="1600" dirty="0">
                <a:latin typeface="ＭＳ Ｐゴシック" panose="020B0600070205080204" pitchFamily="50" charset="-128"/>
                <a:ea typeface="ＭＳ Ｐゴシック" panose="020B0600070205080204" pitchFamily="50" charset="-128"/>
              </a:rPr>
              <a:t>提供体制</a:t>
            </a:r>
            <a:r>
              <a:rPr lang="ja-JP" altLang="en-US" sz="1600" dirty="0" smtClean="0">
                <a:latin typeface="ＭＳ Ｐゴシック" panose="020B0600070205080204" pitchFamily="50" charset="-128"/>
                <a:ea typeface="ＭＳ Ｐゴシック" panose="020B0600070205080204" pitchFamily="50" charset="-128"/>
              </a:rPr>
              <a:t>、個人防護具の</a:t>
            </a:r>
            <a:r>
              <a:rPr lang="ja-JP" altLang="en-US" sz="1600" dirty="0">
                <a:latin typeface="ＭＳ Ｐゴシック" panose="020B0600070205080204" pitchFamily="50" charset="-128"/>
                <a:ea typeface="ＭＳ Ｐゴシック" panose="020B0600070205080204" pitchFamily="50" charset="-128"/>
              </a:rPr>
              <a:t>確保、検査体制、宿泊療養体制、人材の養成・資質の</a:t>
            </a:r>
            <a:r>
              <a:rPr lang="ja-JP" altLang="en-US" sz="1600" dirty="0" smtClean="0">
                <a:latin typeface="ＭＳ Ｐゴシック" panose="020B0600070205080204" pitchFamily="50" charset="-128"/>
                <a:ea typeface="ＭＳ Ｐゴシック" panose="020B0600070205080204" pitchFamily="50" charset="-128"/>
              </a:rPr>
              <a:t>向上</a:t>
            </a:r>
            <a:endParaRPr lang="en-US" altLang="ja-JP" sz="1600" b="1" u="sng" dirty="0">
              <a:solidFill>
                <a:srgbClr val="FF0000"/>
              </a:solidFill>
              <a:latin typeface="ＭＳ Ｐゴシック" panose="020B0600070205080204" pitchFamily="50" charset="-128"/>
              <a:ea typeface="ＭＳ Ｐゴシック" panose="020B0600070205080204" pitchFamily="50" charset="-128"/>
            </a:endParaRPr>
          </a:p>
        </p:txBody>
      </p:sp>
      <p:sp>
        <p:nvSpPr>
          <p:cNvPr id="11" name="スライド番号プレースホルダー 1"/>
          <p:cNvSpPr>
            <a:spLocks noGrp="1"/>
          </p:cNvSpPr>
          <p:nvPr>
            <p:ph type="sldNum" sz="quarter" idx="12"/>
          </p:nvPr>
        </p:nvSpPr>
        <p:spPr>
          <a:xfrm>
            <a:off x="7677150" y="6492875"/>
            <a:ext cx="2228850" cy="365125"/>
          </a:xfrm>
        </p:spPr>
        <p:txBody>
          <a:bodyPr/>
          <a:lstStyle/>
          <a:p>
            <a:r>
              <a:rPr lang="en-US" altLang="ja-JP" sz="4000" dirty="0" smtClean="0"/>
              <a:t>14</a:t>
            </a:r>
            <a:endParaRPr lang="ja-JP" altLang="en-US" sz="4000" dirty="0"/>
          </a:p>
        </p:txBody>
      </p:sp>
    </p:spTree>
    <p:extLst>
      <p:ext uri="{BB962C8B-B14F-4D97-AF65-F5344CB8AC3E}">
        <p14:creationId xmlns:p14="http://schemas.microsoft.com/office/powerpoint/2010/main" val="434669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4004708560"/>
              </p:ext>
            </p:extLst>
          </p:nvPr>
        </p:nvGraphicFramePr>
        <p:xfrm>
          <a:off x="138113" y="188913"/>
          <a:ext cx="6731000" cy="8915400"/>
        </p:xfrm>
        <a:graphic>
          <a:graphicData uri="http://schemas.openxmlformats.org/presentationml/2006/ole">
            <mc:AlternateContent xmlns:mc="http://schemas.openxmlformats.org/markup-compatibility/2006">
              <mc:Choice xmlns:v="urn:schemas-microsoft-com:vml" Requires="v">
                <p:oleObj spid="_x0000_s3144" name="ワークシート" r:id="rId3" imgW="7086600" imgH="6772147" progId="Excel.Sheet.12">
                  <p:embed/>
                </p:oleObj>
              </mc:Choice>
              <mc:Fallback>
                <p:oleObj name="ワークシート" r:id="rId3" imgW="7086600" imgH="6772147" progId="Excel.Sheet.12">
                  <p:embed/>
                  <p:pic>
                    <p:nvPicPr>
                      <p:cNvPr id="2" name="オブジェクト 1"/>
                      <p:cNvPicPr/>
                      <p:nvPr/>
                    </p:nvPicPr>
                    <p:blipFill>
                      <a:blip r:embed="rId4"/>
                      <a:stretch>
                        <a:fillRect/>
                      </a:stretch>
                    </p:blipFill>
                    <p:spPr>
                      <a:xfrm>
                        <a:off x="138113" y="188913"/>
                        <a:ext cx="6731000" cy="8915400"/>
                      </a:xfrm>
                      <a:prstGeom prst="rect">
                        <a:avLst/>
                      </a:prstGeom>
                    </p:spPr>
                  </p:pic>
                </p:oleObj>
              </mc:Fallback>
            </mc:AlternateContent>
          </a:graphicData>
        </a:graphic>
      </p:graphicFrame>
      <p:graphicFrame>
        <p:nvGraphicFramePr>
          <p:cNvPr id="14" name="オブジェクト 13"/>
          <p:cNvGraphicFramePr>
            <a:graphicFrameLocks noChangeAspect="1"/>
          </p:cNvGraphicFramePr>
          <p:nvPr>
            <p:extLst>
              <p:ext uri="{D42A27DB-BD31-4B8C-83A1-F6EECF244321}">
                <p14:modId xmlns:p14="http://schemas.microsoft.com/office/powerpoint/2010/main" val="2414147310"/>
              </p:ext>
            </p:extLst>
          </p:nvPr>
        </p:nvGraphicFramePr>
        <p:xfrm>
          <a:off x="4578350" y="196935"/>
          <a:ext cx="6380163" cy="10275548"/>
        </p:xfrm>
        <a:graphic>
          <a:graphicData uri="http://schemas.openxmlformats.org/presentationml/2006/ole">
            <mc:AlternateContent xmlns:mc="http://schemas.openxmlformats.org/markup-compatibility/2006">
              <mc:Choice xmlns:v="urn:schemas-microsoft-com:vml" Requires="v">
                <p:oleObj spid="_x0000_s3145" name="ワークシート" r:id="rId5" imgW="6981713" imgH="7944021" progId="Excel.Sheet.12">
                  <p:embed/>
                </p:oleObj>
              </mc:Choice>
              <mc:Fallback>
                <p:oleObj name="ワークシート" r:id="rId5" imgW="6981713" imgH="7944021" progId="Excel.Sheet.12">
                  <p:embed/>
                  <p:pic>
                    <p:nvPicPr>
                      <p:cNvPr id="14" name="オブジェクト 13"/>
                      <p:cNvPicPr/>
                      <p:nvPr/>
                    </p:nvPicPr>
                    <p:blipFill>
                      <a:blip r:embed="rId6"/>
                      <a:stretch>
                        <a:fillRect/>
                      </a:stretch>
                    </p:blipFill>
                    <p:spPr>
                      <a:xfrm>
                        <a:off x="4578350" y="196935"/>
                        <a:ext cx="6380163" cy="10275548"/>
                      </a:xfrm>
                      <a:prstGeom prst="rect">
                        <a:avLst/>
                      </a:prstGeom>
                    </p:spPr>
                  </p:pic>
                </p:oleObj>
              </mc:Fallback>
            </mc:AlternateContent>
          </a:graphicData>
        </a:graphic>
      </p:graphicFrame>
      <p:sp>
        <p:nvSpPr>
          <p:cNvPr id="19" name="正方形/長方形 18"/>
          <p:cNvSpPr/>
          <p:nvPr/>
        </p:nvSpPr>
        <p:spPr>
          <a:xfrm>
            <a:off x="0" y="0"/>
            <a:ext cx="9906000" cy="340370"/>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smtClean="0">
                <a:latin typeface="游ゴシック" panose="020B0400000000000000" pitchFamily="50" charset="-128"/>
              </a:rPr>
              <a:t>②　北海道</a:t>
            </a:r>
            <a:r>
              <a:rPr lang="ja-JP" altLang="en-US" b="1" dirty="0">
                <a:latin typeface="游ゴシック" panose="020B0400000000000000" pitchFamily="50" charset="-128"/>
              </a:rPr>
              <a:t>感染症予防</a:t>
            </a:r>
            <a:r>
              <a:rPr lang="ja-JP" altLang="en-US" b="1" dirty="0" smtClean="0">
                <a:latin typeface="游ゴシック" panose="020B0400000000000000" pitchFamily="50" charset="-128"/>
              </a:rPr>
              <a:t>計画</a:t>
            </a:r>
            <a:r>
              <a:rPr lang="ja-JP" altLang="en-US" b="1" dirty="0">
                <a:latin typeface="游ゴシック" panose="020B0400000000000000" pitchFamily="50" charset="-128"/>
              </a:rPr>
              <a:t>に</a:t>
            </a:r>
            <a:r>
              <a:rPr lang="ja-JP" altLang="en-US" b="1" dirty="0" smtClean="0">
                <a:latin typeface="游ゴシック" panose="020B0400000000000000" pitchFamily="50" charset="-128"/>
              </a:rPr>
              <a:t>おける数値目標について</a:t>
            </a:r>
            <a:r>
              <a:rPr lang="en-US" altLang="ja-JP" b="1" dirty="0" smtClean="0">
                <a:latin typeface="游ゴシック" panose="020B0400000000000000" pitchFamily="50" charset="-128"/>
              </a:rPr>
              <a:t>【</a:t>
            </a:r>
            <a:r>
              <a:rPr lang="ja-JP" altLang="en-US" b="1" dirty="0" smtClean="0">
                <a:latin typeface="游ゴシック" panose="020B0400000000000000" pitchFamily="50" charset="-128"/>
              </a:rPr>
              <a:t>目標値</a:t>
            </a:r>
            <a:r>
              <a:rPr lang="en-US" altLang="ja-JP" b="1" dirty="0" smtClean="0">
                <a:latin typeface="游ゴシック" panose="020B0400000000000000" pitchFamily="50" charset="-128"/>
              </a:rPr>
              <a:t>】</a:t>
            </a:r>
            <a:endParaRPr lang="ja-JP" altLang="en-US" b="1" dirty="0">
              <a:latin typeface="游ゴシック" panose="020B0400000000000000" pitchFamily="50" charset="-128"/>
            </a:endParaRPr>
          </a:p>
        </p:txBody>
      </p:sp>
      <p:sp>
        <p:nvSpPr>
          <p:cNvPr id="11" name="スライド番号プレースホルダー 1"/>
          <p:cNvSpPr>
            <a:spLocks noGrp="1"/>
          </p:cNvSpPr>
          <p:nvPr>
            <p:ph type="sldNum" sz="quarter" idx="12"/>
          </p:nvPr>
        </p:nvSpPr>
        <p:spPr>
          <a:xfrm>
            <a:off x="7677150" y="6492875"/>
            <a:ext cx="2228850" cy="365125"/>
          </a:xfrm>
        </p:spPr>
        <p:txBody>
          <a:bodyPr/>
          <a:lstStyle/>
          <a:p>
            <a:r>
              <a:rPr lang="en-US" altLang="ja-JP" sz="4000" dirty="0" smtClean="0"/>
              <a:t>15</a:t>
            </a:r>
            <a:endParaRPr lang="ja-JP" altLang="en-US" sz="4000" dirty="0"/>
          </a:p>
        </p:txBody>
      </p:sp>
    </p:spTree>
    <p:extLst>
      <p:ext uri="{BB962C8B-B14F-4D97-AF65-F5344CB8AC3E}">
        <p14:creationId xmlns:p14="http://schemas.microsoft.com/office/powerpoint/2010/main" val="1563214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0" y="0"/>
            <a:ext cx="9906000" cy="340370"/>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smtClean="0">
                <a:latin typeface="游ゴシック" panose="020B0400000000000000" pitchFamily="50" charset="-128"/>
              </a:rPr>
              <a:t>③</a:t>
            </a:r>
            <a:r>
              <a:rPr lang="ja-JP" altLang="en-US" b="1" dirty="0">
                <a:latin typeface="游ゴシック" panose="020B0400000000000000" pitchFamily="50" charset="-128"/>
              </a:rPr>
              <a:t>　医療機関等と締結する協定に</a:t>
            </a:r>
            <a:r>
              <a:rPr lang="ja-JP" altLang="en-US" b="1" dirty="0" smtClean="0">
                <a:latin typeface="游ゴシック" panose="020B0400000000000000" pitchFamily="50" charset="-128"/>
              </a:rPr>
              <a:t>ついて</a:t>
            </a:r>
            <a:r>
              <a:rPr lang="en-US" altLang="ja-JP" b="1" dirty="0" smtClean="0">
                <a:latin typeface="游ゴシック" panose="020B0400000000000000" pitchFamily="50" charset="-128"/>
              </a:rPr>
              <a:t>【</a:t>
            </a:r>
            <a:r>
              <a:rPr lang="ja-JP" altLang="en-US" b="1" dirty="0" smtClean="0">
                <a:latin typeface="游ゴシック" panose="020B0400000000000000" pitchFamily="50" charset="-128"/>
              </a:rPr>
              <a:t>概要</a:t>
            </a:r>
            <a:r>
              <a:rPr lang="en-US" altLang="ja-JP" b="1" dirty="0" smtClean="0">
                <a:latin typeface="游ゴシック" panose="020B0400000000000000" pitchFamily="50" charset="-128"/>
              </a:rPr>
              <a:t>】</a:t>
            </a:r>
            <a:endParaRPr lang="ja-JP" altLang="en-US" b="1" dirty="0">
              <a:latin typeface="游ゴシック" panose="020B0400000000000000" pitchFamily="50" charset="-128"/>
            </a:endParaRPr>
          </a:p>
        </p:txBody>
      </p:sp>
      <p:sp>
        <p:nvSpPr>
          <p:cNvPr id="12" name="角丸四角形 11"/>
          <p:cNvSpPr/>
          <p:nvPr/>
        </p:nvSpPr>
        <p:spPr>
          <a:xfrm>
            <a:off x="0" y="333606"/>
            <a:ext cx="1965978" cy="282207"/>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１　医療措置協定</a:t>
            </a:r>
            <a:endParaRPr kumimoji="1" lang="ja-JP" altLang="en-US" sz="1600" dirty="0">
              <a:solidFill>
                <a:schemeClr val="tx1"/>
              </a:solidFill>
            </a:endParaRPr>
          </a:p>
        </p:txBody>
      </p:sp>
      <p:sp>
        <p:nvSpPr>
          <p:cNvPr id="13" name="テキスト ボックス 12"/>
          <p:cNvSpPr txBox="1"/>
          <p:nvPr/>
        </p:nvSpPr>
        <p:spPr>
          <a:xfrm>
            <a:off x="113594" y="559841"/>
            <a:ext cx="9678807" cy="830997"/>
          </a:xfrm>
          <a:prstGeom prst="rect">
            <a:avLst/>
          </a:prstGeom>
          <a:noFill/>
          <a:ln w="12700">
            <a:noFill/>
          </a:ln>
        </p:spPr>
        <p:txBody>
          <a:bodyPr wrap="square" rtlCol="0">
            <a:spAutoFit/>
          </a:bodyPr>
          <a:lstStyle/>
          <a:p>
            <a:r>
              <a:rPr lang="ja-JP" altLang="en-US" sz="1600" dirty="0" smtClean="0">
                <a:latin typeface="ＭＳ Ｐゴシック" panose="020B0600070205080204" pitchFamily="50" charset="-128"/>
                <a:ea typeface="ＭＳ Ｐゴシック" panose="020B0600070205080204" pitchFamily="50" charset="-128"/>
              </a:rPr>
              <a:t>　改正感染症法において、</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都道府県知事は</a:t>
            </a:r>
            <a:r>
              <a:rPr lang="ja-JP" altLang="en-US" sz="1600" dirty="0" smtClean="0">
                <a:latin typeface="ＭＳ Ｐゴシック" panose="020B0600070205080204" pitchFamily="50" charset="-128"/>
                <a:ea typeface="ＭＳ Ｐゴシック" panose="020B0600070205080204" pitchFamily="50" charset="-128"/>
              </a:rPr>
              <a:t>、新興感染症の発生・まん延時に、迅速かつ適確に医療提供体制を確保するため、</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新興感染症の対応を行う医療機関等と協議</a:t>
            </a:r>
            <a:r>
              <a:rPr lang="ja-JP" altLang="en-US" sz="1600" dirty="0" smtClean="0">
                <a:latin typeface="ＭＳ Ｐゴシック" panose="020B0600070205080204" pitchFamily="50" charset="-128"/>
                <a:ea typeface="ＭＳ Ｐゴシック" panose="020B0600070205080204" pitchFamily="50" charset="-128"/>
              </a:rPr>
              <a:t>し、</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感染症対応に係る協定（医療措置協定）を締結することが法定化</a:t>
            </a:r>
            <a:r>
              <a:rPr lang="ja-JP" altLang="en-US" sz="1600" dirty="0" smtClean="0">
                <a:latin typeface="ＭＳ Ｐゴシック" panose="020B0600070205080204" pitchFamily="50" charset="-128"/>
                <a:ea typeface="ＭＳ Ｐゴシック" panose="020B0600070205080204" pitchFamily="50" charset="-128"/>
              </a:rPr>
              <a:t>された。</a:t>
            </a:r>
            <a:endParaRPr lang="en-US" altLang="ja-JP" sz="1600" dirty="0">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120426" y="1334074"/>
            <a:ext cx="9678807" cy="5016758"/>
          </a:xfrm>
          <a:prstGeom prst="rect">
            <a:avLst/>
          </a:prstGeom>
          <a:noFill/>
          <a:ln w="25400">
            <a:solidFill>
              <a:schemeClr val="tx1"/>
            </a:solidFill>
          </a:ln>
        </p:spPr>
        <p:txBody>
          <a:bodyPr wrap="square" rtlCol="0">
            <a:spAutoFit/>
          </a:bodyPr>
          <a:lstStyle/>
          <a:p>
            <a:r>
              <a:rPr lang="ja-JP" altLang="en-US" sz="1600" dirty="0" smtClean="0">
                <a:latin typeface="ＭＳ Ｐゴシック" panose="020B0600070205080204" pitchFamily="50" charset="-128"/>
                <a:ea typeface="ＭＳ Ｐゴシック" panose="020B0600070205080204" pitchFamily="50" charset="-128"/>
              </a:rPr>
              <a:t>◎　</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全ての医療機関</a:t>
            </a:r>
            <a:r>
              <a:rPr lang="ja-JP" altLang="en-US" sz="1600" dirty="0" smtClean="0">
                <a:latin typeface="ＭＳ Ｐゴシック" panose="020B0600070205080204" pitchFamily="50" charset="-128"/>
                <a:ea typeface="ＭＳ Ｐゴシック" panose="020B0600070205080204" pitchFamily="50" charset="-128"/>
              </a:rPr>
              <a:t>　⇒　協定締結に係る</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協議に応じることを義務づけ</a:t>
            </a:r>
            <a:endParaRPr lang="en-US" altLang="ja-JP" sz="1600" dirty="0" smtClean="0">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　道と医療機関等が協議し、</a:t>
            </a:r>
            <a:r>
              <a:rPr lang="ja-JP" altLang="en-US" sz="1600" b="1" dirty="0">
                <a:solidFill>
                  <a:srgbClr val="FF0000"/>
                </a:solidFill>
                <a:latin typeface="ＭＳ Ｐゴシック" panose="020B0600070205080204" pitchFamily="50" charset="-128"/>
                <a:ea typeface="ＭＳ Ｐゴシック" panose="020B0600070205080204" pitchFamily="50" charset="-128"/>
              </a:rPr>
              <a:t>双方</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合意した場合に、</a:t>
            </a:r>
            <a:r>
              <a:rPr lang="ja-JP" altLang="en-US" sz="1600" b="1" dirty="0">
                <a:solidFill>
                  <a:srgbClr val="FF0000"/>
                </a:solidFill>
                <a:latin typeface="ＭＳ Ｐゴシック" panose="020B0600070205080204" pitchFamily="50" charset="-128"/>
                <a:ea typeface="ＭＳ Ｐゴシック" panose="020B0600070205080204" pitchFamily="50" charset="-128"/>
              </a:rPr>
              <a:t>医療機関等の機能に応じた協定を締結</a:t>
            </a:r>
            <a:endParaRPr lang="en-US" altLang="ja-JP" sz="1600" b="1" dirty="0">
              <a:solidFill>
                <a:srgbClr val="FF0000"/>
              </a:solidFill>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　①</a:t>
            </a:r>
            <a:r>
              <a:rPr lang="ja-JP" altLang="en-US" sz="1600" b="1" dirty="0">
                <a:solidFill>
                  <a:srgbClr val="FF0000"/>
                </a:solidFill>
                <a:latin typeface="ＭＳ Ｐゴシック" panose="020B0600070205080204" pitchFamily="50" charset="-128"/>
                <a:ea typeface="ＭＳ Ｐゴシック" panose="020B0600070205080204" pitchFamily="50" charset="-128"/>
              </a:rPr>
              <a:t>病床の確保</a:t>
            </a:r>
            <a:r>
              <a:rPr lang="ja-JP" altLang="en-US" sz="1600" dirty="0">
                <a:latin typeface="ＭＳ Ｐゴシック" panose="020B0600070205080204" pitchFamily="50" charset="-128"/>
                <a:ea typeface="ＭＳ Ｐゴシック" panose="020B0600070205080204" pitchFamily="50" charset="-128"/>
              </a:rPr>
              <a:t>、②</a:t>
            </a:r>
            <a:r>
              <a:rPr lang="ja-JP" altLang="en-US" sz="1600" b="1" dirty="0">
                <a:solidFill>
                  <a:srgbClr val="FF0000"/>
                </a:solidFill>
                <a:latin typeface="ＭＳ Ｐゴシック" panose="020B0600070205080204" pitchFamily="50" charset="-128"/>
                <a:ea typeface="ＭＳ Ｐゴシック" panose="020B0600070205080204" pitchFamily="50" charset="-128"/>
              </a:rPr>
              <a:t>発熱外来の実施</a:t>
            </a:r>
            <a:r>
              <a:rPr lang="ja-JP" altLang="en-US" sz="1600" dirty="0">
                <a:latin typeface="ＭＳ Ｐゴシック" panose="020B0600070205080204" pitchFamily="50" charset="-128"/>
                <a:ea typeface="ＭＳ Ｐゴシック" panose="020B0600070205080204" pitchFamily="50" charset="-128"/>
              </a:rPr>
              <a:t>、③</a:t>
            </a:r>
            <a:r>
              <a:rPr lang="ja-JP" altLang="en-US" sz="1600" b="1" dirty="0">
                <a:solidFill>
                  <a:srgbClr val="FF0000"/>
                </a:solidFill>
                <a:latin typeface="ＭＳ Ｐゴシック" panose="020B0600070205080204" pitchFamily="50" charset="-128"/>
                <a:ea typeface="ＭＳ Ｐゴシック" panose="020B0600070205080204" pitchFamily="50" charset="-128"/>
              </a:rPr>
              <a:t>自宅療養者等への医療の提供</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及び健康</a:t>
            </a:r>
            <a:r>
              <a:rPr lang="ja-JP" altLang="en-US" sz="1600" b="1" dirty="0">
                <a:solidFill>
                  <a:srgbClr val="FF0000"/>
                </a:solidFill>
                <a:latin typeface="ＭＳ Ｐゴシック" panose="020B0600070205080204" pitchFamily="50" charset="-128"/>
                <a:ea typeface="ＭＳ Ｐゴシック" panose="020B0600070205080204" pitchFamily="50" charset="-128"/>
              </a:rPr>
              <a:t>観察</a:t>
            </a:r>
            <a:r>
              <a:rPr lang="ja-JP" altLang="en-US" sz="1600" dirty="0">
                <a:latin typeface="ＭＳ Ｐゴシック" panose="020B0600070205080204" pitchFamily="50" charset="-128"/>
                <a:ea typeface="ＭＳ Ｐゴシック" panose="020B0600070205080204" pitchFamily="50" charset="-128"/>
              </a:rPr>
              <a:t>、④</a:t>
            </a:r>
            <a:r>
              <a:rPr lang="ja-JP" altLang="en-US" sz="1600" b="1" dirty="0">
                <a:solidFill>
                  <a:srgbClr val="FF0000"/>
                </a:solidFill>
                <a:latin typeface="ＭＳ Ｐゴシック" panose="020B0600070205080204" pitchFamily="50" charset="-128"/>
                <a:ea typeface="ＭＳ Ｐゴシック" panose="020B0600070205080204" pitchFamily="50" charset="-128"/>
              </a:rPr>
              <a:t>後方支援</a:t>
            </a:r>
            <a:r>
              <a:rPr lang="ja-JP" altLang="en-US" sz="1600" dirty="0" smtClean="0">
                <a:latin typeface="ＭＳ Ｐゴシック" panose="020B0600070205080204" pitchFamily="50" charset="-128"/>
                <a:ea typeface="ＭＳ Ｐゴシック" panose="020B0600070205080204" pitchFamily="50" charset="-128"/>
              </a:rPr>
              <a:t>、</a:t>
            </a:r>
            <a:endParaRPr lang="en-US" altLang="ja-JP" sz="1600" dirty="0" smtClean="0">
              <a:latin typeface="ＭＳ Ｐゴシック" panose="020B0600070205080204" pitchFamily="50" charset="-128"/>
              <a:ea typeface="ＭＳ Ｐゴシック" panose="020B0600070205080204" pitchFamily="50" charset="-128"/>
            </a:endParaRPr>
          </a:p>
          <a:p>
            <a:r>
              <a:rPr lang="ja-JP" altLang="en-US" sz="1600" dirty="0" smtClean="0">
                <a:latin typeface="ＭＳ Ｐゴシック" panose="020B0600070205080204" pitchFamily="50" charset="-128"/>
                <a:ea typeface="ＭＳ Ｐゴシック" panose="020B0600070205080204" pitchFamily="50" charset="-128"/>
              </a:rPr>
              <a:t>　　　 ⑤</a:t>
            </a:r>
            <a:r>
              <a:rPr lang="ja-JP" altLang="en-US" sz="1600" b="1" dirty="0">
                <a:solidFill>
                  <a:srgbClr val="FF0000"/>
                </a:solidFill>
                <a:latin typeface="ＭＳ Ｐゴシック" panose="020B0600070205080204" pitchFamily="50" charset="-128"/>
                <a:ea typeface="ＭＳ Ｐゴシック" panose="020B0600070205080204" pitchFamily="50" charset="-128"/>
              </a:rPr>
              <a:t>医療人材派遣</a:t>
            </a:r>
            <a:r>
              <a:rPr lang="ja-JP" altLang="en-US" sz="1600" dirty="0">
                <a:latin typeface="ＭＳ Ｐゴシック" panose="020B0600070205080204" pitchFamily="50" charset="-128"/>
                <a:ea typeface="ＭＳ Ｐゴシック" panose="020B0600070205080204" pitchFamily="50" charset="-128"/>
              </a:rPr>
              <a:t>、</a:t>
            </a:r>
            <a:r>
              <a:rPr lang="ja-JP" altLang="en-US" sz="1600" dirty="0" smtClean="0">
                <a:latin typeface="ＭＳ Ｐゴシック" panose="020B0600070205080204" pitchFamily="50" charset="-128"/>
                <a:ea typeface="ＭＳ Ｐゴシック" panose="020B0600070205080204" pitchFamily="50" charset="-128"/>
              </a:rPr>
              <a:t>⑥</a:t>
            </a:r>
            <a:r>
              <a:rPr lang="en-US" altLang="ja-JP" sz="1600" b="1" dirty="0" smtClean="0">
                <a:solidFill>
                  <a:srgbClr val="FF0000"/>
                </a:solidFill>
                <a:latin typeface="ＭＳ Ｐゴシック" panose="020B0600070205080204" pitchFamily="50" charset="-128"/>
                <a:ea typeface="ＭＳ Ｐゴシック" panose="020B0600070205080204" pitchFamily="50" charset="-128"/>
              </a:rPr>
              <a:t>【</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任意</a:t>
            </a:r>
            <a:r>
              <a:rPr lang="en-US" altLang="ja-JP" sz="1600" b="1" dirty="0" smtClean="0">
                <a:solidFill>
                  <a:srgbClr val="FF0000"/>
                </a:solidFill>
                <a:latin typeface="ＭＳ Ｐゴシック" panose="020B0600070205080204" pitchFamily="50" charset="-128"/>
                <a:ea typeface="ＭＳ Ｐゴシック" panose="020B0600070205080204" pitchFamily="50" charset="-128"/>
              </a:rPr>
              <a:t>】</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個人</a:t>
            </a:r>
            <a:r>
              <a:rPr lang="ja-JP" altLang="en-US" sz="1600" b="1" dirty="0">
                <a:solidFill>
                  <a:srgbClr val="FF0000"/>
                </a:solidFill>
                <a:latin typeface="ＭＳ Ｐゴシック" panose="020B0600070205080204" pitchFamily="50" charset="-128"/>
                <a:ea typeface="ＭＳ Ｐゴシック" panose="020B0600070205080204" pitchFamily="50" charset="-128"/>
              </a:rPr>
              <a:t>防護具の</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備蓄</a:t>
            </a:r>
            <a:endParaRPr lang="en-US" altLang="ja-JP" sz="1600" dirty="0" smtClean="0">
              <a:latin typeface="ＭＳ Ｐゴシック" panose="020B0600070205080204" pitchFamily="50" charset="-128"/>
              <a:ea typeface="ＭＳ Ｐゴシック" panose="020B0600070205080204" pitchFamily="50" charset="-128"/>
            </a:endParaRPr>
          </a:p>
          <a:p>
            <a:endParaRPr lang="en-US" altLang="ja-JP" sz="1600" dirty="0" smtClean="0">
              <a:latin typeface="ＭＳ Ｐゴシック" panose="020B0600070205080204" pitchFamily="50" charset="-128"/>
              <a:ea typeface="ＭＳ Ｐゴシック" panose="020B0600070205080204" pitchFamily="50" charset="-128"/>
            </a:endParaRPr>
          </a:p>
          <a:p>
            <a:endParaRPr lang="en-US" altLang="ja-JP" sz="1600" dirty="0">
              <a:latin typeface="ＭＳ Ｐゴシック" panose="020B0600070205080204" pitchFamily="50" charset="-128"/>
              <a:ea typeface="ＭＳ Ｐゴシック" panose="020B0600070205080204" pitchFamily="50" charset="-128"/>
            </a:endParaRPr>
          </a:p>
          <a:p>
            <a:endParaRPr lang="en-US" altLang="ja-JP" sz="1600" dirty="0" smtClean="0">
              <a:latin typeface="ＭＳ Ｐゴシック" panose="020B0600070205080204" pitchFamily="50" charset="-128"/>
              <a:ea typeface="ＭＳ Ｐゴシック" panose="020B0600070205080204" pitchFamily="50" charset="-128"/>
            </a:endParaRPr>
          </a:p>
          <a:p>
            <a:endParaRPr lang="en-US" altLang="ja-JP" sz="1600" dirty="0">
              <a:latin typeface="ＭＳ Ｐゴシック" panose="020B0600070205080204" pitchFamily="50" charset="-128"/>
              <a:ea typeface="ＭＳ Ｐゴシック" panose="020B0600070205080204" pitchFamily="50" charset="-128"/>
            </a:endParaRPr>
          </a:p>
          <a:p>
            <a:endParaRPr lang="en-US" altLang="ja-JP" sz="1600" dirty="0" smtClean="0">
              <a:latin typeface="ＭＳ Ｐゴシック" panose="020B0600070205080204" pitchFamily="50" charset="-128"/>
              <a:ea typeface="ＭＳ Ｐゴシック" panose="020B0600070205080204" pitchFamily="50" charset="-128"/>
            </a:endParaRPr>
          </a:p>
          <a:p>
            <a:endParaRPr lang="en-US" altLang="ja-JP" sz="1600" dirty="0">
              <a:latin typeface="ＭＳ Ｐゴシック" panose="020B0600070205080204" pitchFamily="50" charset="-128"/>
              <a:ea typeface="ＭＳ Ｐゴシック" panose="020B0600070205080204" pitchFamily="50" charset="-128"/>
            </a:endParaRPr>
          </a:p>
          <a:p>
            <a:endParaRPr lang="en-US" altLang="ja-JP" sz="1600" dirty="0" smtClean="0">
              <a:latin typeface="ＭＳ Ｐゴシック" panose="020B0600070205080204" pitchFamily="50" charset="-128"/>
              <a:ea typeface="ＭＳ Ｐゴシック" panose="020B0600070205080204" pitchFamily="50" charset="-128"/>
            </a:endParaRPr>
          </a:p>
          <a:p>
            <a:endParaRPr lang="en-US" altLang="ja-JP" sz="1600" dirty="0">
              <a:latin typeface="ＭＳ Ｐゴシック" panose="020B0600070205080204" pitchFamily="50" charset="-128"/>
              <a:ea typeface="ＭＳ Ｐゴシック" panose="020B0600070205080204" pitchFamily="50" charset="-128"/>
            </a:endParaRPr>
          </a:p>
          <a:p>
            <a:endParaRPr lang="en-US" altLang="ja-JP" sz="1600" dirty="0" smtClean="0">
              <a:latin typeface="ＭＳ Ｐゴシック" panose="020B0600070205080204" pitchFamily="50" charset="-128"/>
              <a:ea typeface="ＭＳ Ｐゴシック" panose="020B0600070205080204" pitchFamily="50" charset="-128"/>
            </a:endParaRPr>
          </a:p>
          <a:p>
            <a:endParaRPr lang="en-US" altLang="ja-JP" sz="1600" dirty="0">
              <a:latin typeface="ＭＳ Ｐゴシック" panose="020B0600070205080204" pitchFamily="50" charset="-128"/>
              <a:ea typeface="ＭＳ Ｐゴシック" panose="020B0600070205080204" pitchFamily="50" charset="-128"/>
            </a:endParaRPr>
          </a:p>
          <a:p>
            <a:endParaRPr lang="en-US" altLang="ja-JP" sz="1600" dirty="0" smtClean="0">
              <a:latin typeface="ＭＳ Ｐゴシック" panose="020B0600070205080204" pitchFamily="50" charset="-128"/>
              <a:ea typeface="ＭＳ Ｐゴシック" panose="020B0600070205080204" pitchFamily="50" charset="-128"/>
            </a:endParaRPr>
          </a:p>
          <a:p>
            <a:endParaRPr lang="en-US" altLang="ja-JP" sz="1600" b="1" dirty="0" smtClean="0">
              <a:solidFill>
                <a:srgbClr val="FF0000"/>
              </a:solidFill>
              <a:latin typeface="ＭＳ Ｐゴシック" panose="020B0600070205080204" pitchFamily="50" charset="-128"/>
              <a:ea typeface="ＭＳ Ｐゴシック" panose="020B0600070205080204" pitchFamily="50" charset="-128"/>
            </a:endParaRPr>
          </a:p>
          <a:p>
            <a:endParaRPr lang="en-US" altLang="ja-JP" sz="1600" b="1" dirty="0" smtClean="0">
              <a:solidFill>
                <a:srgbClr val="FF0000"/>
              </a:solidFill>
              <a:latin typeface="ＭＳ Ｐゴシック" panose="020B0600070205080204" pitchFamily="50" charset="-128"/>
              <a:ea typeface="ＭＳ Ｐゴシック" panose="020B0600070205080204" pitchFamily="50" charset="-128"/>
            </a:endParaRPr>
          </a:p>
          <a:p>
            <a:r>
              <a:rPr lang="ja-JP" altLang="en-US" sz="1600" dirty="0" smtClean="0">
                <a:latin typeface="ＭＳ Ｐゴシック" panose="020B0600070205080204" pitchFamily="50" charset="-128"/>
                <a:ea typeface="ＭＳ Ｐゴシック" panose="020B0600070205080204" pitchFamily="50" charset="-128"/>
              </a:rPr>
              <a:t>◎</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　協定</a:t>
            </a:r>
            <a:r>
              <a:rPr lang="ja-JP" altLang="en-US" sz="1600" b="1" dirty="0">
                <a:solidFill>
                  <a:srgbClr val="FF0000"/>
                </a:solidFill>
                <a:latin typeface="ＭＳ Ｐゴシック" panose="020B0600070205080204" pitchFamily="50" charset="-128"/>
                <a:ea typeface="ＭＳ Ｐゴシック" panose="020B0600070205080204" pitchFamily="50" charset="-128"/>
              </a:rPr>
              <a:t>指定医療機関</a:t>
            </a:r>
            <a:r>
              <a:rPr lang="ja-JP" altLang="en-US" sz="1600" dirty="0">
                <a:latin typeface="ＭＳ Ｐゴシック" panose="020B0600070205080204" pitchFamily="50" charset="-128"/>
                <a:ea typeface="ＭＳ Ｐゴシック" panose="020B0600070205080204" pitchFamily="50" charset="-128"/>
              </a:rPr>
              <a:t>の実施する入院医療・外来医療・在宅医療は</a:t>
            </a:r>
            <a:r>
              <a:rPr lang="ja-JP" altLang="en-US" sz="1600" b="1" dirty="0">
                <a:solidFill>
                  <a:srgbClr val="FF0000"/>
                </a:solidFill>
                <a:latin typeface="ＭＳ Ｐゴシック" panose="020B0600070205080204" pitchFamily="50" charset="-128"/>
                <a:ea typeface="ＭＳ Ｐゴシック" panose="020B0600070205080204" pitchFamily="50" charset="-128"/>
              </a:rPr>
              <a:t>公費負担医療の対象</a:t>
            </a:r>
            <a:endParaRPr lang="en-US" altLang="ja-JP" sz="1600" b="1" dirty="0">
              <a:solidFill>
                <a:srgbClr val="FF0000"/>
              </a:solidFill>
              <a:latin typeface="ＭＳ Ｐゴシック" panose="020B0600070205080204" pitchFamily="50" charset="-128"/>
              <a:ea typeface="ＭＳ Ｐゴシック" panose="020B0600070205080204" pitchFamily="50" charset="-128"/>
            </a:endParaRPr>
          </a:p>
          <a:p>
            <a:r>
              <a:rPr lang="ja-JP" altLang="en-US" sz="1600" dirty="0" smtClean="0">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　</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公的医療機関等</a:t>
            </a:r>
            <a:r>
              <a:rPr lang="ja-JP" altLang="en-US" sz="1600" dirty="0" smtClean="0">
                <a:latin typeface="ＭＳ Ｐゴシック" panose="020B0600070205080204" pitchFamily="50" charset="-128"/>
                <a:ea typeface="ＭＳ Ｐゴシック" panose="020B0600070205080204" pitchFamily="50" charset="-128"/>
              </a:rPr>
              <a:t>（公立</a:t>
            </a:r>
            <a:r>
              <a:rPr lang="ja-JP" altLang="en-US" sz="1600" dirty="0">
                <a:latin typeface="ＭＳ Ｐゴシック" panose="020B0600070205080204" pitchFamily="50" charset="-128"/>
                <a:ea typeface="ＭＳ Ｐゴシック" panose="020B0600070205080204" pitchFamily="50" charset="-128"/>
              </a:rPr>
              <a:t>・公的医療機関等、特定機能病院、地域医療支援</a:t>
            </a:r>
            <a:r>
              <a:rPr lang="ja-JP" altLang="en-US" sz="1600" dirty="0" smtClean="0">
                <a:latin typeface="ＭＳ Ｐゴシック" panose="020B0600070205080204" pitchFamily="50" charset="-128"/>
                <a:ea typeface="ＭＳ Ｐゴシック" panose="020B0600070205080204" pitchFamily="50" charset="-128"/>
              </a:rPr>
              <a:t>病院）は、道と協議・合意の下、</a:t>
            </a:r>
            <a:endParaRPr lang="en-US" altLang="ja-JP" sz="1600" dirty="0" smtClean="0">
              <a:latin typeface="ＭＳ Ｐゴシック" panose="020B0600070205080204" pitchFamily="50" charset="-128"/>
              <a:ea typeface="ＭＳ Ｐゴシック" panose="020B0600070205080204" pitchFamily="50" charset="-128"/>
            </a:endParaRPr>
          </a:p>
          <a:p>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　　上記①～⑤のいずれか１つ以上</a:t>
            </a:r>
            <a:r>
              <a:rPr lang="ja-JP" altLang="en-US" sz="1600" dirty="0" smtClean="0">
                <a:latin typeface="ＭＳ Ｐゴシック" panose="020B0600070205080204" pitchFamily="50" charset="-128"/>
                <a:ea typeface="ＭＳ Ｐゴシック" panose="020B0600070205080204" pitchFamily="50" charset="-128"/>
              </a:rPr>
              <a:t>の医療提供を</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義務づけ</a:t>
            </a:r>
            <a:endParaRPr lang="en-US" altLang="ja-JP" sz="1600" b="1" dirty="0" smtClean="0">
              <a:solidFill>
                <a:srgbClr val="FF0000"/>
              </a:solidFill>
              <a:latin typeface="ＭＳ Ｐゴシック" panose="020B0600070205080204" pitchFamily="50" charset="-128"/>
              <a:ea typeface="ＭＳ Ｐゴシック" panose="020B060007020508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834407514"/>
              </p:ext>
            </p:extLst>
          </p:nvPr>
        </p:nvGraphicFramePr>
        <p:xfrm>
          <a:off x="597126" y="2338004"/>
          <a:ext cx="9120451" cy="2712720"/>
        </p:xfrm>
        <a:graphic>
          <a:graphicData uri="http://schemas.openxmlformats.org/drawingml/2006/table">
            <a:tbl>
              <a:tblPr firstRow="1" bandRow="1">
                <a:tableStyleId>{5C22544A-7EE6-4342-B048-85BDC9FD1C3A}</a:tableStyleId>
              </a:tblPr>
              <a:tblGrid>
                <a:gridCol w="2404262">
                  <a:extLst>
                    <a:ext uri="{9D8B030D-6E8A-4147-A177-3AD203B41FA5}">
                      <a16:colId xmlns:a16="http://schemas.microsoft.com/office/drawing/2014/main" val="1480403418"/>
                    </a:ext>
                  </a:extLst>
                </a:gridCol>
                <a:gridCol w="1323380">
                  <a:extLst>
                    <a:ext uri="{9D8B030D-6E8A-4147-A177-3AD203B41FA5}">
                      <a16:colId xmlns:a16="http://schemas.microsoft.com/office/drawing/2014/main" val="2876927550"/>
                    </a:ext>
                  </a:extLst>
                </a:gridCol>
                <a:gridCol w="1323380">
                  <a:extLst>
                    <a:ext uri="{9D8B030D-6E8A-4147-A177-3AD203B41FA5}">
                      <a16:colId xmlns:a16="http://schemas.microsoft.com/office/drawing/2014/main" val="2835468845"/>
                    </a:ext>
                  </a:extLst>
                </a:gridCol>
                <a:gridCol w="1323380">
                  <a:extLst>
                    <a:ext uri="{9D8B030D-6E8A-4147-A177-3AD203B41FA5}">
                      <a16:colId xmlns:a16="http://schemas.microsoft.com/office/drawing/2014/main" val="103196083"/>
                    </a:ext>
                  </a:extLst>
                </a:gridCol>
                <a:gridCol w="1323380">
                  <a:extLst>
                    <a:ext uri="{9D8B030D-6E8A-4147-A177-3AD203B41FA5}">
                      <a16:colId xmlns:a16="http://schemas.microsoft.com/office/drawing/2014/main" val="2549644765"/>
                    </a:ext>
                  </a:extLst>
                </a:gridCol>
                <a:gridCol w="1422669">
                  <a:extLst>
                    <a:ext uri="{9D8B030D-6E8A-4147-A177-3AD203B41FA5}">
                      <a16:colId xmlns:a16="http://schemas.microsoft.com/office/drawing/2014/main" val="1349842134"/>
                    </a:ext>
                  </a:extLst>
                </a:gridCol>
              </a:tblGrid>
              <a:tr h="290670">
                <a:tc rowSpan="2">
                  <a:txBody>
                    <a:bodyPr/>
                    <a:lstStyle/>
                    <a:p>
                      <a:pPr algn="ctr">
                        <a:lnSpc>
                          <a:spcPct val="100000"/>
                        </a:lnSpc>
                      </a:pPr>
                      <a:r>
                        <a:rPr kumimoji="1" lang="ja-JP" altLang="en-US" sz="1600" dirty="0" smtClean="0">
                          <a:solidFill>
                            <a:schemeClr val="tx1"/>
                          </a:solidFill>
                        </a:rPr>
                        <a:t>項目</a:t>
                      </a: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ctr">
                        <a:lnSpc>
                          <a:spcPct val="100000"/>
                        </a:lnSpc>
                      </a:pPr>
                      <a:r>
                        <a:rPr kumimoji="1" lang="ja-JP" altLang="en-US" sz="1600" dirty="0" smtClean="0">
                          <a:solidFill>
                            <a:schemeClr val="tx1"/>
                          </a:solidFill>
                        </a:rPr>
                        <a:t>協議対象医療機関等</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2423502335"/>
                  </a:ext>
                </a:extLst>
              </a:tr>
              <a:tr h="290670">
                <a:tc vMerge="1">
                  <a:txBody>
                    <a:bodyPr/>
                    <a:lstStyle/>
                    <a:p>
                      <a:pPr algn="ct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600" dirty="0" smtClean="0">
                          <a:solidFill>
                            <a:schemeClr val="tx1"/>
                          </a:solidFill>
                        </a:rPr>
                        <a:t>病院</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600" dirty="0" smtClean="0">
                          <a:solidFill>
                            <a:schemeClr val="tx1"/>
                          </a:solidFill>
                        </a:rPr>
                        <a:t>有床診療所</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600" dirty="0" smtClean="0">
                          <a:solidFill>
                            <a:schemeClr val="tx1"/>
                          </a:solidFill>
                        </a:rPr>
                        <a:t>無床診療所</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600" dirty="0" smtClean="0">
                          <a:solidFill>
                            <a:schemeClr val="tx1"/>
                          </a:solidFill>
                        </a:rPr>
                        <a:t>薬局</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300" dirty="0" smtClean="0">
                          <a:solidFill>
                            <a:schemeClr val="tx1"/>
                          </a:solidFill>
                        </a:rPr>
                        <a:t>訪問看護事業所</a:t>
                      </a:r>
                      <a:endParaRPr kumimoji="1" lang="ja-JP" alt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4212744"/>
                  </a:ext>
                </a:extLst>
              </a:tr>
              <a:tr h="317094">
                <a:tc>
                  <a:txBody>
                    <a:bodyPr/>
                    <a:lstStyle/>
                    <a:p>
                      <a:pPr>
                        <a:lnSpc>
                          <a:spcPct val="100000"/>
                        </a:lnSpc>
                      </a:pPr>
                      <a:r>
                        <a:rPr kumimoji="1" lang="ja-JP" altLang="en-US" sz="1600" dirty="0" smtClean="0"/>
                        <a:t>①病床の確保</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3009415"/>
                  </a:ext>
                </a:extLst>
              </a:tr>
              <a:tr h="317094">
                <a:tc>
                  <a:txBody>
                    <a:bodyPr/>
                    <a:lstStyle/>
                    <a:p>
                      <a:pPr>
                        <a:lnSpc>
                          <a:spcPct val="100000"/>
                        </a:lnSpc>
                      </a:pPr>
                      <a:r>
                        <a:rPr kumimoji="1" lang="ja-JP" altLang="en-US" sz="1600" dirty="0" smtClean="0"/>
                        <a:t>②発熱外来の実施</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1048592"/>
                  </a:ext>
                </a:extLst>
              </a:tr>
              <a:tr h="502066">
                <a:tc>
                  <a:txBody>
                    <a:bodyPr/>
                    <a:lstStyle/>
                    <a:p>
                      <a:pPr>
                        <a:lnSpc>
                          <a:spcPct val="100000"/>
                        </a:lnSpc>
                      </a:pPr>
                      <a:r>
                        <a:rPr kumimoji="1" lang="ja-JP" altLang="en-US" sz="1600" dirty="0" smtClean="0"/>
                        <a:t>③自宅療養者等への医</a:t>
                      </a:r>
                      <a:endParaRPr kumimoji="1" lang="en-US" altLang="ja-JP" sz="1600" dirty="0" smtClean="0"/>
                    </a:p>
                    <a:p>
                      <a:pPr>
                        <a:lnSpc>
                          <a:spcPct val="100000"/>
                        </a:lnSpc>
                      </a:pPr>
                      <a:r>
                        <a:rPr kumimoji="1" lang="ja-JP" altLang="en-US" sz="1600" dirty="0" smtClean="0"/>
                        <a:t>　療の提供・健康観察</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986540241"/>
                  </a:ext>
                </a:extLst>
              </a:tr>
              <a:tr h="317094">
                <a:tc>
                  <a:txBody>
                    <a:bodyPr/>
                    <a:lstStyle/>
                    <a:p>
                      <a:pPr>
                        <a:lnSpc>
                          <a:spcPct val="100000"/>
                        </a:lnSpc>
                      </a:pPr>
                      <a:r>
                        <a:rPr kumimoji="1" lang="ja-JP" altLang="en-US" sz="1600" dirty="0" smtClean="0"/>
                        <a:t>④後方支援</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390513"/>
                  </a:ext>
                </a:extLst>
              </a:tr>
              <a:tr h="323031">
                <a:tc>
                  <a:txBody>
                    <a:bodyPr/>
                    <a:lstStyle/>
                    <a:p>
                      <a:pPr>
                        <a:lnSpc>
                          <a:spcPct val="100000"/>
                        </a:lnSpc>
                      </a:pPr>
                      <a:r>
                        <a:rPr kumimoji="1" lang="ja-JP" altLang="en-US" sz="1600" dirty="0" smtClean="0"/>
                        <a:t>⑤人材派遣</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dirty="0" smtClean="0"/>
                        <a:t>○</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8808754"/>
                  </a:ext>
                </a:extLst>
              </a:tr>
            </a:tbl>
          </a:graphicData>
        </a:graphic>
      </p:graphicFrame>
      <p:sp>
        <p:nvSpPr>
          <p:cNvPr id="14" name="正方形/長方形 13"/>
          <p:cNvSpPr/>
          <p:nvPr/>
        </p:nvSpPr>
        <p:spPr>
          <a:xfrm>
            <a:off x="597126" y="5083018"/>
            <a:ext cx="914400" cy="21613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597126" y="5331443"/>
            <a:ext cx="914400" cy="2161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511526" y="5050724"/>
            <a:ext cx="8701344" cy="307777"/>
          </a:xfrm>
          <a:prstGeom prst="rect">
            <a:avLst/>
          </a:prstGeom>
          <a:noFill/>
        </p:spPr>
        <p:txBody>
          <a:bodyPr wrap="square" rtlCol="0">
            <a:spAutoFit/>
          </a:bodyPr>
          <a:lstStyle/>
          <a:p>
            <a:r>
              <a:rPr kumimoji="1" lang="ja-JP" altLang="en-US" sz="1400" dirty="0" smtClean="0">
                <a:latin typeface="ＭＳ Ｐゴシック" panose="020B0600070205080204" pitchFamily="50" charset="-128"/>
                <a:ea typeface="ＭＳ Ｐゴシック" panose="020B0600070205080204" pitchFamily="50" charset="-128"/>
              </a:rPr>
              <a:t>・・・第一種協定指定医療機関（病床確保）として、都道府県知事が指定</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17" name="テキスト ボックス 16"/>
          <p:cNvSpPr txBox="1"/>
          <p:nvPr/>
        </p:nvSpPr>
        <p:spPr>
          <a:xfrm>
            <a:off x="1511526" y="5285619"/>
            <a:ext cx="8908472" cy="307777"/>
          </a:xfrm>
          <a:prstGeom prst="rect">
            <a:avLst/>
          </a:prstGeom>
          <a:noFill/>
        </p:spPr>
        <p:txBody>
          <a:bodyPr wrap="square" rtlCol="0">
            <a:spAutoFit/>
          </a:bodyPr>
          <a:lstStyle/>
          <a:p>
            <a:r>
              <a:rPr kumimoji="1" lang="ja-JP" altLang="en-US" sz="1400" dirty="0" smtClean="0">
                <a:latin typeface="ＭＳ Ｐゴシック" panose="020B0600070205080204" pitchFamily="50" charset="-128"/>
                <a:ea typeface="ＭＳ Ｐゴシック" panose="020B0600070205080204" pitchFamily="50" charset="-128"/>
              </a:rPr>
              <a:t>・・・第二種協定指定医療機関（発熱外来又は自宅療養者等への医療提供等）として、都道府県知事が指定</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18" name="正方形/長方形 17"/>
          <p:cNvSpPr/>
          <p:nvPr/>
        </p:nvSpPr>
        <p:spPr>
          <a:xfrm>
            <a:off x="2971447" y="3000555"/>
            <a:ext cx="2700691" cy="346640"/>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2971447" y="3399542"/>
            <a:ext cx="3982487" cy="365103"/>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0" y="6444623"/>
            <a:ext cx="1965978" cy="282207"/>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２　その他の協定</a:t>
            </a:r>
            <a:endParaRPr kumimoji="1" lang="ja-JP" altLang="en-US" sz="1600" dirty="0">
              <a:solidFill>
                <a:schemeClr val="tx1"/>
              </a:solidFill>
            </a:endParaRPr>
          </a:p>
        </p:txBody>
      </p:sp>
      <p:sp>
        <p:nvSpPr>
          <p:cNvPr id="22" name="テキスト ボックス 21"/>
          <p:cNvSpPr txBox="1"/>
          <p:nvPr/>
        </p:nvSpPr>
        <p:spPr>
          <a:xfrm>
            <a:off x="1822541" y="6420774"/>
            <a:ext cx="9678807" cy="338554"/>
          </a:xfrm>
          <a:prstGeom prst="rect">
            <a:avLst/>
          </a:prstGeom>
          <a:noFill/>
          <a:ln w="12700">
            <a:noFill/>
          </a:ln>
        </p:spPr>
        <p:txBody>
          <a:bodyPr wrap="square" rtlCol="0">
            <a:spAutoFit/>
          </a:bodyPr>
          <a:lstStyle/>
          <a:p>
            <a:r>
              <a:rPr lang="ja-JP" altLang="en-US" sz="1600" dirty="0" smtClean="0">
                <a:latin typeface="ＭＳ Ｐゴシック" panose="020B0600070205080204" pitchFamily="50" charset="-128"/>
                <a:ea typeface="ＭＳ Ｐゴシック" panose="020B0600070205080204" pitchFamily="50" charset="-128"/>
              </a:rPr>
              <a:t>　～　○検査等措置協定（検査能力の確保）　○宿泊施設確保措置協定（宿泊施設の確保）</a:t>
            </a:r>
            <a:endParaRPr lang="en-US" altLang="ja-JP" sz="1600" dirty="0">
              <a:latin typeface="ＭＳ Ｐゴシック" panose="020B0600070205080204" pitchFamily="50" charset="-128"/>
              <a:ea typeface="ＭＳ Ｐゴシック" panose="020B0600070205080204" pitchFamily="50" charset="-128"/>
            </a:endParaRPr>
          </a:p>
        </p:txBody>
      </p:sp>
      <p:cxnSp>
        <p:nvCxnSpPr>
          <p:cNvPr id="3" name="直線コネクタ 2"/>
          <p:cNvCxnSpPr/>
          <p:nvPr/>
        </p:nvCxnSpPr>
        <p:spPr>
          <a:xfrm flipV="1">
            <a:off x="5672138" y="4333103"/>
            <a:ext cx="1281796" cy="3542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5663900" y="4684537"/>
            <a:ext cx="1281796" cy="3542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6960766" y="4328773"/>
            <a:ext cx="1320174" cy="34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6960766" y="4689748"/>
            <a:ext cx="1320174" cy="337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V="1">
            <a:off x="8257632" y="4330938"/>
            <a:ext cx="1459945" cy="352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8272702" y="4689748"/>
            <a:ext cx="1444875" cy="347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V="1">
            <a:off x="5678970" y="3010313"/>
            <a:ext cx="1281796" cy="3542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6953934" y="3022905"/>
            <a:ext cx="1320174" cy="34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6962492" y="3384679"/>
            <a:ext cx="1320174" cy="34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8264464" y="3017070"/>
            <a:ext cx="1459945" cy="352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8264463" y="3395305"/>
            <a:ext cx="1459945" cy="352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7124818" y="2969390"/>
            <a:ext cx="2591926" cy="738664"/>
          </a:xfrm>
          <a:prstGeom prst="rect">
            <a:avLst/>
          </a:prstGeom>
          <a:solidFill>
            <a:schemeClr val="bg2"/>
          </a:solidFill>
          <a:ln w="25400">
            <a:solidFill>
              <a:srgbClr val="FF0000"/>
            </a:solidFill>
            <a:prstDash val="dash"/>
          </a:ln>
        </p:spPr>
        <p:txBody>
          <a:bodyPr wrap="square" rtlCol="0">
            <a:spAutoFit/>
          </a:bodyPr>
          <a:lstStyle/>
          <a:p>
            <a:r>
              <a:rPr kumimoji="1" lang="ja-JP" altLang="en-US" sz="1400" b="1" dirty="0" smtClean="0">
                <a:solidFill>
                  <a:srgbClr val="FF0000"/>
                </a:solidFill>
                <a:latin typeface="ＭＳ ゴシック" panose="020B0609070205080204" pitchFamily="49" charset="-128"/>
                <a:ea typeface="ＭＳ ゴシック" panose="020B0609070205080204" pitchFamily="49" charset="-128"/>
              </a:rPr>
              <a:t>流行初期から対応する場合、財政支援（国基準を参酌し、知事が定める実施基準あり）</a:t>
            </a:r>
            <a:endParaRPr kumimoji="1" lang="ja-JP" altLang="en-US" sz="1400" b="1" dirty="0">
              <a:solidFill>
                <a:srgbClr val="FF0000"/>
              </a:solidFill>
              <a:latin typeface="ＭＳ ゴシック" panose="020B0609070205080204" pitchFamily="49" charset="-128"/>
              <a:ea typeface="ＭＳ ゴシック" panose="020B0609070205080204" pitchFamily="49" charset="-128"/>
            </a:endParaRPr>
          </a:p>
        </p:txBody>
      </p:sp>
      <p:sp>
        <p:nvSpPr>
          <p:cNvPr id="30" name="スライド番号プレースホルダー 1"/>
          <p:cNvSpPr>
            <a:spLocks noGrp="1"/>
          </p:cNvSpPr>
          <p:nvPr>
            <p:ph type="sldNum" sz="quarter" idx="12"/>
          </p:nvPr>
        </p:nvSpPr>
        <p:spPr>
          <a:xfrm>
            <a:off x="7677150" y="6492875"/>
            <a:ext cx="2228850" cy="365125"/>
          </a:xfrm>
        </p:spPr>
        <p:txBody>
          <a:bodyPr/>
          <a:lstStyle/>
          <a:p>
            <a:r>
              <a:rPr lang="en-US" altLang="ja-JP" sz="4000" dirty="0" smtClean="0"/>
              <a:t>16</a:t>
            </a:r>
            <a:endParaRPr lang="ja-JP" altLang="en-US" sz="4000" dirty="0"/>
          </a:p>
        </p:txBody>
      </p:sp>
    </p:spTree>
    <p:extLst>
      <p:ext uri="{BB962C8B-B14F-4D97-AF65-F5344CB8AC3E}">
        <p14:creationId xmlns:p14="http://schemas.microsoft.com/office/powerpoint/2010/main" val="4246117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07" y="559844"/>
            <a:ext cx="9802593" cy="6032467"/>
          </a:xfrm>
          <a:prstGeom prst="rect">
            <a:avLst/>
          </a:prstGeom>
        </p:spPr>
      </p:pic>
      <p:sp>
        <p:nvSpPr>
          <p:cNvPr id="4" name="正方形/長方形 3"/>
          <p:cNvSpPr/>
          <p:nvPr/>
        </p:nvSpPr>
        <p:spPr>
          <a:xfrm>
            <a:off x="103407" y="74815"/>
            <a:ext cx="370418" cy="6641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65760" y="74815"/>
            <a:ext cx="9540240" cy="141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0" y="1"/>
            <a:ext cx="9906000" cy="485029"/>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1662" b="1" dirty="0" smtClean="0">
                <a:latin typeface="游ゴシック" panose="020B0400000000000000" pitchFamily="50" charset="-128"/>
              </a:rPr>
              <a:t>【</a:t>
            </a:r>
            <a:r>
              <a:rPr lang="ja-JP" altLang="en-US" sz="1662" b="1" dirty="0" smtClean="0">
                <a:latin typeface="游ゴシック" panose="020B0400000000000000" pitchFamily="50" charset="-128"/>
              </a:rPr>
              <a:t>財政支援措置</a:t>
            </a:r>
            <a:r>
              <a:rPr lang="en-US" altLang="ja-JP" sz="1662" b="1" dirty="0" smtClean="0">
                <a:latin typeface="游ゴシック" panose="020B0400000000000000" pitchFamily="50" charset="-128"/>
              </a:rPr>
              <a:t>】</a:t>
            </a:r>
            <a:endParaRPr lang="ja-JP" altLang="en-US" sz="1662" b="1" dirty="0">
              <a:latin typeface="游ゴシック" panose="020B0400000000000000" pitchFamily="50" charset="-128"/>
            </a:endParaRPr>
          </a:p>
        </p:txBody>
      </p:sp>
      <p:sp>
        <p:nvSpPr>
          <p:cNvPr id="7" name="正方形/長方形 6"/>
          <p:cNvSpPr/>
          <p:nvPr/>
        </p:nvSpPr>
        <p:spPr>
          <a:xfrm>
            <a:off x="473825" y="559844"/>
            <a:ext cx="943217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390015" y="74815"/>
            <a:ext cx="2319250" cy="415498"/>
          </a:xfrm>
          <a:prstGeom prst="rect">
            <a:avLst/>
          </a:prstGeom>
          <a:solidFill>
            <a:schemeClr val="bg1"/>
          </a:solidFill>
        </p:spPr>
        <p:txBody>
          <a:bodyPr wrap="square" rtlCol="0">
            <a:spAutoFit/>
          </a:bodyPr>
          <a:lstStyle/>
          <a:p>
            <a:pPr algn="ctr"/>
            <a:r>
              <a:rPr kumimoji="1" lang="ja-JP" altLang="en-US" sz="1050" dirty="0" smtClean="0"/>
              <a:t>令和</a:t>
            </a:r>
            <a:r>
              <a:rPr kumimoji="1" lang="en-US" altLang="ja-JP" sz="1050" dirty="0" smtClean="0"/>
              <a:t>5</a:t>
            </a:r>
            <a:r>
              <a:rPr kumimoji="1" lang="ja-JP" altLang="en-US" sz="1050" dirty="0" smtClean="0"/>
              <a:t>年</a:t>
            </a:r>
            <a:r>
              <a:rPr kumimoji="1" lang="en-US" altLang="ja-JP" sz="1050" dirty="0" smtClean="0"/>
              <a:t>5</a:t>
            </a:r>
            <a:r>
              <a:rPr kumimoji="1" lang="ja-JP" altLang="en-US" sz="1050" dirty="0" smtClean="0"/>
              <a:t>月</a:t>
            </a:r>
            <a:r>
              <a:rPr kumimoji="1" lang="en-US" altLang="ja-JP" sz="1050" dirty="0" smtClean="0"/>
              <a:t>26</a:t>
            </a:r>
            <a:r>
              <a:rPr kumimoji="1" lang="ja-JP" altLang="en-US" sz="1050" dirty="0" smtClean="0"/>
              <a:t>日</a:t>
            </a:r>
            <a:endParaRPr kumimoji="1" lang="en-US" altLang="ja-JP" sz="1050" dirty="0" smtClean="0"/>
          </a:p>
          <a:p>
            <a:pPr algn="ctr"/>
            <a:r>
              <a:rPr kumimoji="1" lang="ja-JP" altLang="en-US" sz="1050" dirty="0" smtClean="0"/>
              <a:t>厚生労働省医療政策研修会資料抜粋</a:t>
            </a:r>
            <a:endParaRPr kumimoji="1" lang="ja-JP" altLang="en-US" sz="1050" dirty="0"/>
          </a:p>
        </p:txBody>
      </p:sp>
      <p:sp>
        <p:nvSpPr>
          <p:cNvPr id="10" name="スライド番号プレースホルダー 1"/>
          <p:cNvSpPr>
            <a:spLocks noGrp="1"/>
          </p:cNvSpPr>
          <p:nvPr>
            <p:ph type="sldNum" sz="quarter" idx="12"/>
          </p:nvPr>
        </p:nvSpPr>
        <p:spPr>
          <a:xfrm>
            <a:off x="7677150" y="6492875"/>
            <a:ext cx="2228850" cy="365125"/>
          </a:xfrm>
        </p:spPr>
        <p:txBody>
          <a:bodyPr/>
          <a:lstStyle/>
          <a:p>
            <a:r>
              <a:rPr lang="en-US" altLang="ja-JP" sz="4000" dirty="0" smtClean="0"/>
              <a:t>17</a:t>
            </a:r>
            <a:endParaRPr lang="ja-JP" altLang="en-US" sz="4000" dirty="0"/>
          </a:p>
        </p:txBody>
      </p:sp>
    </p:spTree>
    <p:extLst>
      <p:ext uri="{BB962C8B-B14F-4D97-AF65-F5344CB8AC3E}">
        <p14:creationId xmlns:p14="http://schemas.microsoft.com/office/powerpoint/2010/main" val="3139656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3577143"/>
            <a:ext cx="9906000" cy="2838372"/>
          </a:xfrm>
          <a:prstGeom prst="rect">
            <a:avLst/>
          </a:prstGeom>
        </p:spPr>
      </p:pic>
      <p:sp>
        <p:nvSpPr>
          <p:cNvPr id="4" name="正方形/長方形 3"/>
          <p:cNvSpPr/>
          <p:nvPr/>
        </p:nvSpPr>
        <p:spPr>
          <a:xfrm>
            <a:off x="0" y="1"/>
            <a:ext cx="9906000" cy="485029"/>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2000" b="1" dirty="0" smtClean="0">
                <a:latin typeface="游ゴシック" panose="020B0400000000000000" pitchFamily="50" charset="-128"/>
              </a:rPr>
              <a:t>流行初期医療確保措置について（国の考え方）</a:t>
            </a:r>
            <a:endParaRPr lang="ja-JP" altLang="en-US" sz="2000" b="1" dirty="0">
              <a:latin typeface="游ゴシック" panose="020B0400000000000000" pitchFamily="50" charset="-128"/>
            </a:endParaRPr>
          </a:p>
        </p:txBody>
      </p:sp>
      <p:sp>
        <p:nvSpPr>
          <p:cNvPr id="6" name="正方形/長方形 5"/>
          <p:cNvSpPr/>
          <p:nvPr/>
        </p:nvSpPr>
        <p:spPr>
          <a:xfrm>
            <a:off x="2579155" y="6592311"/>
            <a:ext cx="4315427" cy="124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98365" y="637876"/>
            <a:ext cx="9709265" cy="2862322"/>
          </a:xfrm>
          <a:prstGeom prst="rect">
            <a:avLst/>
          </a:prstGeom>
          <a:noFill/>
          <a:ln w="19050">
            <a:solidFill>
              <a:schemeClr val="tx1"/>
            </a:solidFill>
          </a:ln>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■措置の目的・内容</a:t>
            </a:r>
            <a:endParaRPr lang="en-US" altLang="ja-JP" dirty="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　大きな</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経営上のリスクのある流行初期（公表から</a:t>
            </a:r>
            <a:r>
              <a:rPr kumimoji="1" lang="en-US" altLang="ja-JP" dirty="0" smtClean="0">
                <a:solidFill>
                  <a:srgbClr val="FF0000"/>
                </a:solidFill>
                <a:latin typeface="ＭＳ Ｐゴシック" panose="020B0600070205080204" pitchFamily="50" charset="-128"/>
                <a:ea typeface="ＭＳ Ｐゴシック" panose="020B0600070205080204" pitchFamily="50" charset="-128"/>
              </a:rPr>
              <a:t>3</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ヶ月程度を想定）</a:t>
            </a:r>
            <a:r>
              <a:rPr kumimoji="1" lang="ja-JP" altLang="en-US" dirty="0" smtClean="0">
                <a:latin typeface="ＭＳ Ｐゴシック" panose="020B0600070205080204" pitchFamily="50" charset="-128"/>
                <a:ea typeface="ＭＳ Ｐゴシック" panose="020B0600070205080204" pitchFamily="50" charset="-128"/>
              </a:rPr>
              <a:t>に感染症医療を提供する医</a:t>
            </a:r>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　療機関</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（病床の確保又は発熱外来の実施）</a:t>
            </a:r>
            <a:r>
              <a:rPr kumimoji="1" lang="ja-JP" altLang="en-US" dirty="0" smtClean="0">
                <a:latin typeface="ＭＳ Ｐゴシック" panose="020B0600070205080204" pitchFamily="50" charset="-128"/>
                <a:ea typeface="ＭＳ Ｐゴシック" panose="020B0600070205080204" pitchFamily="50" charset="-128"/>
              </a:rPr>
              <a:t>に対し、診療報酬の上乗せや補助金等が充実するまで</a:t>
            </a:r>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　の</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一定期間、財政的な支援</a:t>
            </a:r>
            <a:r>
              <a:rPr kumimoji="1" lang="ja-JP" altLang="en-US" dirty="0" smtClean="0">
                <a:latin typeface="ＭＳ Ｐゴシック" panose="020B0600070205080204" pitchFamily="50" charset="-128"/>
                <a:ea typeface="ＭＳ Ｐゴシック" panose="020B0600070205080204" pitchFamily="50" charset="-128"/>
              </a:rPr>
              <a:t>を行う</a:t>
            </a: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　感染症医療の</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提供を行った月の診療報酬収入額</a:t>
            </a:r>
            <a:r>
              <a:rPr kumimoji="1" lang="ja-JP" altLang="en-US" dirty="0" smtClean="0">
                <a:latin typeface="ＭＳ Ｐゴシック" panose="020B0600070205080204" pitchFamily="50" charset="-128"/>
                <a:ea typeface="ＭＳ Ｐゴシック" panose="020B0600070205080204" pitchFamily="50" charset="-128"/>
              </a:rPr>
              <a:t>が、感染症</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流行前の同月の診療報酬収入を</a:t>
            </a:r>
            <a:endParaRPr kumimoji="1" lang="en-US" altLang="ja-JP" dirty="0" smtClean="0">
              <a:solidFill>
                <a:srgbClr val="FF0000"/>
              </a:solidFill>
              <a:latin typeface="ＭＳ Ｐゴシック" panose="020B0600070205080204" pitchFamily="50" charset="-128"/>
              <a:ea typeface="ＭＳ Ｐゴシック" panose="020B0600070205080204" pitchFamily="50" charset="-128"/>
            </a:endParaRPr>
          </a:p>
          <a:p>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　下回った</a:t>
            </a:r>
            <a:r>
              <a:rPr kumimoji="1" lang="ja-JP" altLang="en-US" dirty="0" smtClean="0">
                <a:latin typeface="ＭＳ Ｐゴシック" panose="020B0600070205080204" pitchFamily="50" charset="-128"/>
                <a:ea typeface="ＭＳ Ｐゴシック" panose="020B0600070205080204" pitchFamily="50" charset="-128"/>
              </a:rPr>
              <a:t>場合、その</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差額が支援</a:t>
            </a:r>
            <a:r>
              <a:rPr kumimoji="1" lang="ja-JP" altLang="en-US" dirty="0" smtClean="0">
                <a:latin typeface="ＭＳ Ｐゴシック" panose="020B0600070205080204" pitchFamily="50" charset="-128"/>
                <a:ea typeface="ＭＳ Ｐゴシック" panose="020B0600070205080204" pitchFamily="50" charset="-128"/>
              </a:rPr>
              <a:t>される（診療報酬等の充実後に差額を精算）</a:t>
            </a: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　</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病床確保</a:t>
            </a:r>
            <a:r>
              <a:rPr kumimoji="1" lang="ja-JP" altLang="en-US" dirty="0" smtClean="0">
                <a:latin typeface="ＭＳ Ｐゴシック" panose="020B0600070205080204" pitchFamily="50" charset="-128"/>
                <a:ea typeface="ＭＳ Ｐゴシック" panose="020B0600070205080204" pitchFamily="50" charset="-128"/>
              </a:rPr>
              <a:t>（入院医療）を行う医療機関は、</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外来も含めた</a:t>
            </a:r>
            <a:r>
              <a:rPr kumimoji="1" lang="ja-JP" altLang="en-US" dirty="0" smtClean="0">
                <a:latin typeface="ＭＳ Ｐゴシック" panose="020B0600070205080204" pitchFamily="50" charset="-128"/>
                <a:ea typeface="ＭＳ Ｐゴシック" panose="020B0600070205080204" pitchFamily="50" charset="-128"/>
              </a:rPr>
              <a:t>診療報酬収入全体を勘案し、</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発熱外来</a:t>
            </a:r>
            <a:endParaRPr kumimoji="1" lang="en-US" altLang="ja-JP" dirty="0" smtClean="0">
              <a:solidFill>
                <a:srgbClr val="FF0000"/>
              </a:solidFill>
              <a:latin typeface="ＭＳ Ｐゴシック" panose="020B0600070205080204" pitchFamily="50" charset="-128"/>
              <a:ea typeface="ＭＳ Ｐゴシック" panose="020B0600070205080204" pitchFamily="50" charset="-128"/>
            </a:endParaRPr>
          </a:p>
          <a:p>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　のみ</a:t>
            </a:r>
            <a:r>
              <a:rPr kumimoji="1" lang="ja-JP" altLang="en-US" dirty="0" smtClean="0">
                <a:latin typeface="ＭＳ Ｐゴシック" panose="020B0600070205080204" pitchFamily="50" charset="-128"/>
                <a:ea typeface="ＭＳ Ｐゴシック" panose="020B0600070205080204" pitchFamily="50" charset="-128"/>
              </a:rPr>
              <a:t>を行う医療機関は、</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外来分</a:t>
            </a:r>
            <a:r>
              <a:rPr kumimoji="1" lang="ja-JP" altLang="en-US" dirty="0" smtClean="0">
                <a:latin typeface="ＭＳ Ｐゴシック" panose="020B0600070205080204" pitchFamily="50" charset="-128"/>
                <a:ea typeface="ＭＳ Ｐゴシック" panose="020B0600070205080204" pitchFamily="50" charset="-128"/>
              </a:rPr>
              <a:t>の診療報酬収入のみを勘案する</a:t>
            </a:r>
            <a:endParaRPr kumimoji="1" lang="en-US" altLang="ja-JP" dirty="0" smtClean="0">
              <a:latin typeface="ＭＳ Ｐゴシック" panose="020B0600070205080204" pitchFamily="50" charset="-128"/>
              <a:ea typeface="ＭＳ Ｐゴシック" panose="020B0600070205080204" pitchFamily="50" charset="-128"/>
            </a:endParaRPr>
          </a:p>
        </p:txBody>
      </p:sp>
      <p:sp>
        <p:nvSpPr>
          <p:cNvPr id="8" name="スライド番号プレースホルダー 1"/>
          <p:cNvSpPr>
            <a:spLocks noGrp="1"/>
          </p:cNvSpPr>
          <p:nvPr>
            <p:ph type="sldNum" sz="quarter" idx="12"/>
          </p:nvPr>
        </p:nvSpPr>
        <p:spPr>
          <a:xfrm>
            <a:off x="7677150" y="6492875"/>
            <a:ext cx="2228850" cy="365125"/>
          </a:xfrm>
        </p:spPr>
        <p:txBody>
          <a:bodyPr/>
          <a:lstStyle/>
          <a:p>
            <a:r>
              <a:rPr lang="en-US" altLang="ja-JP" sz="4000" dirty="0" smtClean="0"/>
              <a:t>18</a:t>
            </a:r>
            <a:endParaRPr lang="ja-JP" altLang="en-US" sz="4000" dirty="0"/>
          </a:p>
        </p:txBody>
      </p:sp>
    </p:spTree>
    <p:extLst>
      <p:ext uri="{BB962C8B-B14F-4D97-AF65-F5344CB8AC3E}">
        <p14:creationId xmlns:p14="http://schemas.microsoft.com/office/powerpoint/2010/main" val="2171538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テキスト ボックス 71"/>
          <p:cNvSpPr txBox="1"/>
          <p:nvPr/>
        </p:nvSpPr>
        <p:spPr>
          <a:xfrm>
            <a:off x="0" y="2621437"/>
            <a:ext cx="9906000" cy="707886"/>
          </a:xfrm>
          <a:prstGeom prst="rect">
            <a:avLst/>
          </a:prstGeom>
          <a:noFill/>
        </p:spPr>
        <p:txBody>
          <a:bodyPr wrap="square" rtlCol="0">
            <a:spAutoFit/>
          </a:bodyPr>
          <a:lstStyle/>
          <a:p>
            <a:pPr algn="ctr"/>
            <a:r>
              <a:rPr lang="ja-JP" altLang="en-US" sz="4000" b="1" dirty="0" smtClean="0">
                <a:solidFill>
                  <a:srgbClr val="002060"/>
                </a:solidFill>
                <a:latin typeface="游ゴシック" panose="020B0400000000000000" pitchFamily="50" charset="-128"/>
                <a:ea typeface="游ゴシック" panose="020B0400000000000000" pitchFamily="50" charset="-128"/>
              </a:rPr>
              <a:t>「感染症予防計画」に係る国の動き等</a:t>
            </a:r>
            <a:endParaRPr lang="en-US" altLang="ja-JP" sz="4000" b="1" dirty="0" smtClean="0">
              <a:solidFill>
                <a:srgbClr val="002060"/>
              </a:solidFill>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1</a:t>
            </a:r>
            <a:endParaRPr kumimoji="1" lang="ja-JP" altLang="en-US" sz="4000" dirty="0"/>
          </a:p>
        </p:txBody>
      </p:sp>
    </p:spTree>
    <p:extLst>
      <p:ext uri="{BB962C8B-B14F-4D97-AF65-F5344CB8AC3E}">
        <p14:creationId xmlns:p14="http://schemas.microsoft.com/office/powerpoint/2010/main" val="2100793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155938" y="2278654"/>
            <a:ext cx="4780456" cy="307777"/>
          </a:xfrm>
          <a:prstGeom prst="rect">
            <a:avLst/>
          </a:prstGeom>
          <a:solidFill>
            <a:schemeClr val="bg1"/>
          </a:solidFill>
        </p:spPr>
        <p:txBody>
          <a:bodyPr wrap="square" rtlCol="0">
            <a:spAutoFit/>
          </a:bodyPr>
          <a:lstStyle/>
          <a:p>
            <a:pPr lvl="0"/>
            <a:r>
              <a:rPr lang="ja-JP" altLang="en-US" sz="1400" dirty="0" smtClean="0">
                <a:solidFill>
                  <a:prstClr val="black"/>
                </a:solidFill>
              </a:rPr>
              <a:t>■ 医療提供イメージ（国の考え方）</a:t>
            </a:r>
            <a:endParaRPr lang="en-US" altLang="ja-JP" sz="1400" dirty="0">
              <a:solidFill>
                <a:prstClr val="black"/>
              </a:solidFill>
            </a:endParaRPr>
          </a:p>
        </p:txBody>
      </p:sp>
      <p:sp>
        <p:nvSpPr>
          <p:cNvPr id="4" name="スライド番号プレースホルダー 3"/>
          <p:cNvSpPr>
            <a:spLocks noGrp="1"/>
          </p:cNvSpPr>
          <p:nvPr>
            <p:ph type="sldNum" sz="quarter" idx="12"/>
          </p:nvPr>
        </p:nvSpPr>
        <p:spPr/>
        <p:txBody>
          <a:bodyPr/>
          <a:lstStyle/>
          <a:p>
            <a:fld id="{0335A466-A7F2-4EC0-A3D7-79D080C32076}" type="slidenum">
              <a:rPr kumimoji="1" lang="ja-JP" altLang="en-US" smtClean="0">
                <a:noFill/>
              </a:rPr>
              <a:t>20</a:t>
            </a:fld>
            <a:endParaRPr kumimoji="1" lang="ja-JP" altLang="en-US" dirty="0">
              <a:noFill/>
            </a:endParaRPr>
          </a:p>
        </p:txBody>
      </p:sp>
      <p:cxnSp>
        <p:nvCxnSpPr>
          <p:cNvPr id="11" name="直線コネクタ 10"/>
          <p:cNvCxnSpPr/>
          <p:nvPr/>
        </p:nvCxnSpPr>
        <p:spPr>
          <a:xfrm>
            <a:off x="2978291" y="2172925"/>
            <a:ext cx="0" cy="2940934"/>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0" name="グループ化 9"/>
          <p:cNvGrpSpPr/>
          <p:nvPr/>
        </p:nvGrpSpPr>
        <p:grpSpPr>
          <a:xfrm>
            <a:off x="92683" y="374071"/>
            <a:ext cx="9720633" cy="6325985"/>
            <a:chOff x="184714" y="433698"/>
            <a:chExt cx="9720633" cy="4027551"/>
          </a:xfrm>
        </p:grpSpPr>
        <p:sp>
          <p:nvSpPr>
            <p:cNvPr id="8" name="テキスト ボックス 7"/>
            <p:cNvSpPr txBox="1"/>
            <p:nvPr/>
          </p:nvSpPr>
          <p:spPr>
            <a:xfrm>
              <a:off x="184714" y="433698"/>
              <a:ext cx="9720633" cy="4027551"/>
            </a:xfrm>
            <a:prstGeom prst="rect">
              <a:avLst/>
            </a:prstGeom>
            <a:noFill/>
            <a:ln w="12700">
              <a:solidFill>
                <a:srgbClr val="002060"/>
              </a:solidFill>
            </a:ln>
          </p:spPr>
          <p:txBody>
            <a:bodyPr wrap="square" rtlCol="0" anchor="t" anchorCtr="0">
              <a:noAutofit/>
            </a:bodyPr>
            <a:lstStyle/>
            <a:p>
              <a:r>
                <a:rPr lang="ja-JP" altLang="en-US" sz="1400" dirty="0" smtClean="0"/>
                <a:t>（参考）これまでの新型コロナ対策の状況（令和２年）</a:t>
              </a:r>
              <a:endParaRPr lang="en-US" altLang="ja-JP" sz="1400" dirty="0" smtClean="0"/>
            </a:p>
            <a:p>
              <a:r>
                <a:rPr lang="ja-JP" altLang="en-US" sz="1400" dirty="0" smtClean="0"/>
                <a:t>　　</a:t>
              </a:r>
              <a:endParaRPr lang="en-US" altLang="ja-JP" sz="1400" dirty="0" smtClean="0"/>
            </a:p>
            <a:p>
              <a:endParaRPr lang="en-US" altLang="ja-JP" sz="1400" dirty="0"/>
            </a:p>
            <a:p>
              <a:endParaRPr lang="en-US" altLang="ja-JP" sz="1400" dirty="0" smtClean="0"/>
            </a:p>
            <a:p>
              <a:endParaRPr lang="en-US" altLang="ja-JP" sz="1400" dirty="0"/>
            </a:p>
            <a:p>
              <a:r>
                <a:rPr lang="ja-JP" altLang="ja-JP" sz="1400" dirty="0"/>
                <a:t>　</a:t>
              </a:r>
              <a:r>
                <a:rPr lang="ja-JP" altLang="ja-JP" sz="1200" dirty="0"/>
                <a:t>　</a:t>
              </a:r>
              <a:r>
                <a:rPr lang="ja-JP" altLang="en-US" sz="1200" dirty="0" smtClean="0"/>
                <a:t>　　　　</a:t>
              </a:r>
              <a:endParaRPr lang="en-US" altLang="ja-JP" sz="1200" dirty="0" smtClean="0"/>
            </a:p>
            <a:p>
              <a:r>
                <a:rPr lang="ja-JP" altLang="en-US" sz="1600" b="1" dirty="0" smtClean="0"/>
                <a:t>　　　</a:t>
              </a:r>
              <a:r>
                <a:rPr lang="ja-JP" altLang="en-US" sz="1600" b="1" dirty="0"/>
                <a:t> </a:t>
              </a:r>
              <a:r>
                <a:rPr lang="ja-JP" altLang="ja-JP" sz="1400" dirty="0" smtClean="0"/>
                <a:t> </a:t>
              </a:r>
              <a:r>
                <a:rPr lang="ja-JP" altLang="ja-JP" sz="1400" dirty="0"/>
                <a:t>　　　　　　</a:t>
              </a:r>
              <a:r>
                <a:rPr lang="ja-JP" altLang="en-US" sz="1400" dirty="0" smtClean="0"/>
                <a:t>　　　　　　　         　  </a:t>
              </a:r>
              <a:r>
                <a:rPr lang="ja-JP" altLang="ja-JP" sz="1400" dirty="0"/>
                <a:t>　　　　 </a:t>
              </a:r>
              <a:r>
                <a:rPr lang="ja-JP" altLang="en-US" sz="1400" dirty="0" smtClean="0"/>
                <a:t>　　　　　　　　</a:t>
              </a:r>
              <a:endParaRPr lang="en-US" altLang="ja-JP" sz="1600" dirty="0" smtClean="0"/>
            </a:p>
            <a:p>
              <a:endParaRPr lang="ja-JP" altLang="ja-JP" sz="1600" dirty="0"/>
            </a:p>
            <a:p>
              <a:pPr marL="139700" indent="139700">
                <a:lnSpc>
                  <a:spcPts val="1600"/>
                </a:lnSpc>
                <a:spcAft>
                  <a:spcPts val="0"/>
                </a:spcAft>
              </a:pPr>
              <a:endParaRPr lang="ja-JP" altLang="ja-JP" sz="1200" kern="100" dirty="0">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p:txBody>
        </p:sp>
        <p:sp>
          <p:nvSpPr>
            <p:cNvPr id="26" name="正方形/長方形 25"/>
            <p:cNvSpPr/>
            <p:nvPr/>
          </p:nvSpPr>
          <p:spPr>
            <a:xfrm>
              <a:off x="6359827" y="1874766"/>
              <a:ext cx="3491759" cy="169608"/>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公表後６ヶ月を目途</a:t>
              </a:r>
              <a:endParaRPr kumimoji="1" lang="ja-JP" altLang="en-US" sz="1200" dirty="0"/>
            </a:p>
          </p:txBody>
        </p:sp>
        <p:sp>
          <p:nvSpPr>
            <p:cNvPr id="27" name="正方形/長方形 26"/>
            <p:cNvSpPr/>
            <p:nvPr/>
          </p:nvSpPr>
          <p:spPr>
            <a:xfrm>
              <a:off x="3499199" y="1875684"/>
              <a:ext cx="2739057" cy="169608"/>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公表後３ヶ月程度</a:t>
              </a:r>
              <a:endParaRPr kumimoji="1" lang="ja-JP" altLang="en-US" sz="1200" dirty="0"/>
            </a:p>
          </p:txBody>
        </p:sp>
        <p:sp>
          <p:nvSpPr>
            <p:cNvPr id="24" name="正方形/長方形 23"/>
            <p:cNvSpPr/>
            <p:nvPr/>
          </p:nvSpPr>
          <p:spPr>
            <a:xfrm>
              <a:off x="2752093" y="1878223"/>
              <a:ext cx="619854" cy="169705"/>
            </a:xfrm>
            <a:prstGeom prst="rect">
              <a:avLst/>
            </a:prstGeom>
            <a:solidFill>
              <a:schemeClr val="bg1"/>
            </a:solidFill>
            <a:ln w="254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latin typeface="ＭＳ Ｐゴシック" panose="020B0600070205080204" pitchFamily="50" charset="-128"/>
                  <a:ea typeface="ＭＳ Ｐゴシック" panose="020B0600070205080204" pitchFamily="50" charset="-128"/>
                </a:rPr>
                <a:t>公　表</a:t>
              </a:r>
              <a:endParaRPr kumimoji="1" lang="ja-JP" altLang="en-US" sz="1200" dirty="0">
                <a:latin typeface="ＭＳ Ｐゴシック" panose="020B0600070205080204" pitchFamily="50" charset="-128"/>
                <a:ea typeface="ＭＳ Ｐゴシック" panose="020B0600070205080204" pitchFamily="50" charset="-128"/>
              </a:endParaRPr>
            </a:p>
          </p:txBody>
        </p:sp>
      </p:grpSp>
      <p:sp>
        <p:nvSpPr>
          <p:cNvPr id="41" name="テキスト ボックス 40"/>
          <p:cNvSpPr txBox="1"/>
          <p:nvPr/>
        </p:nvSpPr>
        <p:spPr>
          <a:xfrm>
            <a:off x="629621" y="3122234"/>
            <a:ext cx="2846118" cy="577081"/>
          </a:xfrm>
          <a:prstGeom prst="rect">
            <a:avLst/>
          </a:prstGeom>
          <a:solidFill>
            <a:schemeClr val="bg1">
              <a:lumMod val="95000"/>
            </a:schemeClr>
          </a:solidFill>
          <a:ln w="6350">
            <a:solidFill>
              <a:schemeClr val="tx1"/>
            </a:solidFill>
            <a:prstDash val="dash"/>
          </a:ln>
        </p:spPr>
        <p:txBody>
          <a:bodyPr wrap="square" tIns="0" bIns="0" rtlCol="0">
            <a:spAutoFit/>
          </a:bodyPr>
          <a:lstStyle/>
          <a:p>
            <a:r>
              <a:rPr lang="ja-JP" altLang="en-US" sz="1200" b="1"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rPr>
              <a:t>情報収集</a:t>
            </a:r>
            <a:endParaRPr lang="en-US" altLang="ja-JP" sz="1200" b="1"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a:p>
            <a:pPr>
              <a:lnSpc>
                <a:spcPts val="2100"/>
              </a:lnSpc>
            </a:pPr>
            <a:endParaRPr kumimoji="1" lang="en-US" altLang="ja-JP" sz="1400" dirty="0" smtClean="0"/>
          </a:p>
          <a:p>
            <a:endParaRPr kumimoji="1" lang="ja-JP" altLang="en-US" sz="800" dirty="0"/>
          </a:p>
        </p:txBody>
      </p:sp>
      <p:sp>
        <p:nvSpPr>
          <p:cNvPr id="63" name="下矢印 62"/>
          <p:cNvSpPr/>
          <p:nvPr/>
        </p:nvSpPr>
        <p:spPr>
          <a:xfrm flipV="1">
            <a:off x="748637" y="3321577"/>
            <a:ext cx="366050" cy="1960986"/>
          </a:xfrm>
          <a:prstGeom prst="downArrow">
            <a:avLst>
              <a:gd name="adj1" fmla="val 30903"/>
              <a:gd name="adj2" fmla="val 75793"/>
            </a:avLst>
          </a:prstGeom>
          <a:solidFill>
            <a:schemeClr val="bg2">
              <a:alpha val="55000"/>
            </a:schemeClr>
          </a:solidFill>
          <a:ln>
            <a:solidFill>
              <a:schemeClr val="tx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p:cNvCxnSpPr/>
          <p:nvPr/>
        </p:nvCxnSpPr>
        <p:spPr>
          <a:xfrm>
            <a:off x="6184669" y="2186247"/>
            <a:ext cx="15765" cy="2927612"/>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nvGrpSpPr>
          <p:cNvPr id="6" name="グループ化 5"/>
          <p:cNvGrpSpPr/>
          <p:nvPr/>
        </p:nvGrpSpPr>
        <p:grpSpPr>
          <a:xfrm>
            <a:off x="1291648" y="2879908"/>
            <a:ext cx="7267254" cy="312934"/>
            <a:chOff x="1202575" y="4307323"/>
            <a:chExt cx="7267254" cy="312934"/>
          </a:xfrm>
        </p:grpSpPr>
        <p:sp>
          <p:nvSpPr>
            <p:cNvPr id="31" name="右矢印 30"/>
            <p:cNvSpPr/>
            <p:nvPr/>
          </p:nvSpPr>
          <p:spPr>
            <a:xfrm>
              <a:off x="2492192" y="4362678"/>
              <a:ext cx="1138917" cy="197066"/>
            </a:xfrm>
            <a:prstGeom prst="rightArrow">
              <a:avLst>
                <a:gd name="adj1" fmla="val 50000"/>
                <a:gd name="adj2" fmla="val 74138"/>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202575" y="4307323"/>
              <a:ext cx="1313989" cy="307777"/>
            </a:xfrm>
            <a:prstGeom prst="rect">
              <a:avLst/>
            </a:prstGeom>
            <a:noFill/>
          </p:spPr>
          <p:txBody>
            <a:bodyPr wrap="square" rtlCol="0">
              <a:spAutoFit/>
            </a:bodyPr>
            <a:lstStyle/>
            <a:p>
              <a:r>
                <a:rPr kumimoji="1" lang="ja-JP" altLang="en-US" sz="1400" b="1" dirty="0" smtClean="0"/>
                <a:t>感染発生早期</a:t>
              </a:r>
              <a:endParaRPr kumimoji="1" lang="ja-JP" altLang="en-US" sz="1400" b="1" dirty="0"/>
            </a:p>
          </p:txBody>
        </p:sp>
        <p:sp>
          <p:nvSpPr>
            <p:cNvPr id="21" name="テキスト ボックス 20"/>
            <p:cNvSpPr txBox="1"/>
            <p:nvPr/>
          </p:nvSpPr>
          <p:spPr>
            <a:xfrm>
              <a:off x="3501875" y="4312480"/>
              <a:ext cx="1046834" cy="307777"/>
            </a:xfrm>
            <a:prstGeom prst="rect">
              <a:avLst/>
            </a:prstGeom>
            <a:noFill/>
          </p:spPr>
          <p:txBody>
            <a:bodyPr wrap="square" rtlCol="0">
              <a:spAutoFit/>
            </a:bodyPr>
            <a:lstStyle/>
            <a:p>
              <a:pPr algn="ctr"/>
              <a:r>
                <a:rPr kumimoji="1" lang="ja-JP" altLang="en-US" sz="1400" b="1" dirty="0" smtClean="0"/>
                <a:t>流行初期</a:t>
              </a:r>
              <a:endParaRPr kumimoji="1" lang="ja-JP" altLang="en-US" sz="1400" b="1" dirty="0"/>
            </a:p>
          </p:txBody>
        </p:sp>
        <p:sp>
          <p:nvSpPr>
            <p:cNvPr id="22" name="テキスト ボックス 21"/>
            <p:cNvSpPr txBox="1"/>
            <p:nvPr/>
          </p:nvSpPr>
          <p:spPr>
            <a:xfrm>
              <a:off x="6391347" y="4310631"/>
              <a:ext cx="2078482" cy="307777"/>
            </a:xfrm>
            <a:prstGeom prst="rect">
              <a:avLst/>
            </a:prstGeom>
            <a:noFill/>
          </p:spPr>
          <p:txBody>
            <a:bodyPr wrap="square" rtlCol="0">
              <a:spAutoFit/>
            </a:bodyPr>
            <a:lstStyle/>
            <a:p>
              <a:pPr algn="ctr"/>
              <a:r>
                <a:rPr kumimoji="1" lang="ja-JP" altLang="en-US" sz="1400" b="1" dirty="0" smtClean="0"/>
                <a:t>流行初期期間経過後</a:t>
              </a:r>
              <a:endParaRPr kumimoji="1" lang="ja-JP" altLang="en-US" sz="1400" b="1" dirty="0"/>
            </a:p>
          </p:txBody>
        </p:sp>
        <p:sp>
          <p:nvSpPr>
            <p:cNvPr id="38" name="右矢印 37"/>
            <p:cNvSpPr/>
            <p:nvPr/>
          </p:nvSpPr>
          <p:spPr>
            <a:xfrm>
              <a:off x="4506895" y="4369652"/>
              <a:ext cx="2006474" cy="198000"/>
            </a:xfrm>
            <a:prstGeom prst="rightArrow">
              <a:avLst>
                <a:gd name="adj1" fmla="val 50000"/>
                <a:gd name="adj2" fmla="val 60345"/>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正方形/長方形 24"/>
          <p:cNvSpPr/>
          <p:nvPr/>
        </p:nvSpPr>
        <p:spPr>
          <a:xfrm>
            <a:off x="1595539" y="2645157"/>
            <a:ext cx="832365" cy="266400"/>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200" dirty="0" smtClean="0"/>
              <a:t>国内１例目</a:t>
            </a:r>
            <a:endParaRPr kumimoji="1" lang="ja-JP" altLang="en-US" sz="1200" dirty="0"/>
          </a:p>
        </p:txBody>
      </p:sp>
      <p:sp>
        <p:nvSpPr>
          <p:cNvPr id="14" name="テキスト ボックス 13"/>
          <p:cNvSpPr txBox="1"/>
          <p:nvPr/>
        </p:nvSpPr>
        <p:spPr>
          <a:xfrm>
            <a:off x="629621" y="3741156"/>
            <a:ext cx="3161507" cy="184666"/>
          </a:xfrm>
          <a:prstGeom prst="rect">
            <a:avLst/>
          </a:prstGeom>
          <a:solidFill>
            <a:schemeClr val="bg1">
              <a:lumMod val="95000"/>
            </a:schemeClr>
          </a:solidFill>
          <a:ln w="6350">
            <a:solidFill>
              <a:schemeClr val="tx1"/>
            </a:solidFill>
            <a:prstDash val="dash"/>
          </a:ln>
        </p:spPr>
        <p:txBody>
          <a:bodyPr wrap="square" tIns="0" bIns="0" rtlCol="0">
            <a:spAutoFit/>
          </a:bodyPr>
          <a:lstStyle/>
          <a:p>
            <a:r>
              <a:rPr lang="ja-JP" altLang="en-US" sz="1200" b="1"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rPr>
              <a:t>情報収集</a:t>
            </a:r>
            <a:endParaRPr kumimoji="1" lang="ja-JP" altLang="en-US" sz="1200" dirty="0"/>
          </a:p>
        </p:txBody>
      </p:sp>
      <p:sp>
        <p:nvSpPr>
          <p:cNvPr id="69" name="下矢印 68"/>
          <p:cNvSpPr/>
          <p:nvPr/>
        </p:nvSpPr>
        <p:spPr>
          <a:xfrm>
            <a:off x="3460942" y="3681187"/>
            <a:ext cx="534925" cy="1573144"/>
          </a:xfrm>
          <a:prstGeom prst="downArrow">
            <a:avLst>
              <a:gd name="adj1" fmla="val 35227"/>
              <a:gd name="adj2" fmla="val 64915"/>
            </a:avLst>
          </a:prstGeom>
          <a:solidFill>
            <a:schemeClr val="accent1">
              <a:lumMod val="20000"/>
              <a:lumOff val="80000"/>
              <a:alpha val="55000"/>
            </a:schemeClr>
          </a:solidFill>
          <a:ln>
            <a:solidFill>
              <a:schemeClr val="accent1">
                <a:lumMod val="75000"/>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p:cNvSpPr txBox="1"/>
          <p:nvPr/>
        </p:nvSpPr>
        <p:spPr>
          <a:xfrm>
            <a:off x="3028289" y="4965904"/>
            <a:ext cx="1665852" cy="184666"/>
          </a:xfrm>
          <a:prstGeom prst="rect">
            <a:avLst/>
          </a:prstGeom>
          <a:solidFill>
            <a:schemeClr val="bg1"/>
          </a:solidFill>
        </p:spPr>
        <p:txBody>
          <a:bodyPr wrap="square" lIns="0" tIns="0" rIns="0" bIns="0" rtlCol="0">
            <a:spAutoFit/>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実際の対応に基づく情報</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60" name="下矢印 59"/>
          <p:cNvSpPr/>
          <p:nvPr/>
        </p:nvSpPr>
        <p:spPr>
          <a:xfrm flipV="1">
            <a:off x="1003312" y="3966909"/>
            <a:ext cx="389592" cy="1315653"/>
          </a:xfrm>
          <a:prstGeom prst="downArrow">
            <a:avLst>
              <a:gd name="adj1" fmla="val 30903"/>
              <a:gd name="adj2" fmla="val 75793"/>
            </a:avLst>
          </a:prstGeom>
          <a:solidFill>
            <a:schemeClr val="bg2">
              <a:alpha val="55000"/>
            </a:schemeClr>
          </a:solidFill>
          <a:ln>
            <a:solidFill>
              <a:schemeClr val="tx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2"/>
          <p:cNvSpPr txBox="1">
            <a:spLocks noChangeArrowheads="1"/>
          </p:cNvSpPr>
          <p:nvPr/>
        </p:nvSpPr>
        <p:spPr bwMode="auto">
          <a:xfrm>
            <a:off x="3475739" y="3469914"/>
            <a:ext cx="6283817" cy="241536"/>
          </a:xfrm>
          <a:prstGeom prst="rect">
            <a:avLst/>
          </a:prstGeom>
          <a:solidFill>
            <a:srgbClr val="E38DA4"/>
          </a:solidFill>
          <a:ln w="9525">
            <a:solidFill>
              <a:srgbClr val="000000"/>
            </a:solidFill>
            <a:miter lim="800000"/>
            <a:headEnd/>
            <a:tailEnd/>
          </a:ln>
        </p:spPr>
        <p:txBody>
          <a:bodyPr rot="0" vert="horz" wrap="square" lIns="91440" tIns="36000" rIns="91440" bIns="0" anchor="b" anchorCtr="0">
            <a:spAutoFit/>
          </a:bodyPr>
          <a:lstStyle/>
          <a:p>
            <a:pPr>
              <a:lnSpc>
                <a:spcPts val="1600"/>
              </a:lnSpc>
            </a:pPr>
            <a:r>
              <a:rPr lang="ja-JP" sz="1600" kern="100" dirty="0" smtClean="0">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感染症</a:t>
            </a:r>
            <a:r>
              <a:rPr lang="ja-JP" sz="1600" kern="100" dirty="0">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指定医療</a:t>
            </a:r>
            <a:r>
              <a:rPr lang="ja-JP" sz="1600" kern="100" dirty="0" smtClean="0">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機関</a:t>
            </a:r>
            <a:r>
              <a:rPr lang="ja-JP" altLang="en-US" sz="12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a:t>
            </a:r>
            <a:r>
              <a:rPr lang="ja-JP" sz="12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協定</a:t>
            </a:r>
            <a:r>
              <a:rPr lang="ja-JP" sz="1200" b="1" kern="100" dirty="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確保</a:t>
            </a:r>
            <a:r>
              <a:rPr lang="ja-JP" sz="12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病床</a:t>
            </a:r>
            <a:r>
              <a:rPr lang="ja-JP" altLang="en-US" sz="12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･外来等）</a:t>
            </a:r>
            <a:endParaRPr lang="ja-JP" sz="1200" kern="100" dirty="0">
              <a:effectLst/>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p:txBody>
      </p:sp>
      <p:sp>
        <p:nvSpPr>
          <p:cNvPr id="35" name="テキスト ボックス 2"/>
          <p:cNvSpPr txBox="1">
            <a:spLocks noChangeArrowheads="1"/>
          </p:cNvSpPr>
          <p:nvPr/>
        </p:nvSpPr>
        <p:spPr bwMode="auto">
          <a:xfrm>
            <a:off x="3829381" y="3719860"/>
            <a:ext cx="5940037" cy="241536"/>
          </a:xfrm>
          <a:prstGeom prst="rect">
            <a:avLst/>
          </a:prstGeom>
          <a:solidFill>
            <a:schemeClr val="accent6">
              <a:lumMod val="20000"/>
              <a:lumOff val="80000"/>
            </a:schemeClr>
          </a:solidFill>
          <a:ln w="9525">
            <a:solidFill>
              <a:srgbClr val="000000"/>
            </a:solidFill>
            <a:miter lim="800000"/>
            <a:headEnd/>
            <a:tailEnd/>
          </a:ln>
        </p:spPr>
        <p:txBody>
          <a:bodyPr rot="0" vert="horz" wrap="square" lIns="91440" tIns="36000" rIns="91440" bIns="0" anchor="ctr" anchorCtr="0">
            <a:spAutoFit/>
          </a:bodyPr>
          <a:lstStyle/>
          <a:p>
            <a:pPr>
              <a:lnSpc>
                <a:spcPts val="1600"/>
              </a:lnSpc>
              <a:spcAft>
                <a:spcPts val="0"/>
              </a:spcAft>
            </a:pPr>
            <a:r>
              <a:rPr lang="ja-JP" sz="1600" kern="100" dirty="0" smtClean="0">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流行</a:t>
            </a:r>
            <a:r>
              <a:rPr lang="ja-JP" sz="1600" kern="100" dirty="0">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初期医療確保措置</a:t>
            </a:r>
            <a:r>
              <a:rPr lang="ja-JP" sz="1600" b="1" kern="100" dirty="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付き協定締結医療</a:t>
            </a:r>
            <a:r>
              <a:rPr lang="ja-JP" sz="16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機関</a:t>
            </a:r>
            <a:endParaRPr lang="ja-JP" sz="1600" b="1" kern="100" dirty="0">
              <a:effectLst/>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p:txBody>
      </p:sp>
      <p:sp>
        <p:nvSpPr>
          <p:cNvPr id="33" name="テキスト ボックス 2"/>
          <p:cNvSpPr txBox="1">
            <a:spLocks noChangeArrowheads="1"/>
          </p:cNvSpPr>
          <p:nvPr/>
        </p:nvSpPr>
        <p:spPr bwMode="auto">
          <a:xfrm>
            <a:off x="2560320" y="3209349"/>
            <a:ext cx="7199235" cy="241536"/>
          </a:xfrm>
          <a:prstGeom prst="rect">
            <a:avLst/>
          </a:prstGeom>
          <a:solidFill>
            <a:srgbClr val="E38DA4"/>
          </a:solidFill>
          <a:ln w="9525">
            <a:solidFill>
              <a:srgbClr val="000000"/>
            </a:solidFill>
            <a:miter lim="800000"/>
            <a:headEnd/>
            <a:tailEnd/>
          </a:ln>
        </p:spPr>
        <p:txBody>
          <a:bodyPr rot="0" vert="horz" wrap="square" lIns="91440" tIns="36000" rIns="91440" bIns="0" anchor="ctr" anchorCtr="0">
            <a:spAutoFit/>
          </a:bodyPr>
          <a:lstStyle/>
          <a:p>
            <a:pPr>
              <a:lnSpc>
                <a:spcPts val="1600"/>
              </a:lnSpc>
              <a:spcAft>
                <a:spcPts val="0"/>
              </a:spcAft>
            </a:pPr>
            <a:r>
              <a:rPr lang="ja-JP" sz="1600" kern="100" dirty="0" smtClean="0">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感染症指定医療機関</a:t>
            </a:r>
            <a:r>
              <a:rPr lang="ja-JP" altLang="en-US" sz="12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a:t>
            </a:r>
            <a:r>
              <a:rPr lang="ja-JP" sz="12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感染症病床</a:t>
            </a:r>
            <a:r>
              <a:rPr lang="ja-JP" altLang="en-US" sz="12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･外来等）</a:t>
            </a:r>
            <a:endParaRPr lang="ja-JP" sz="1200" kern="100" dirty="0">
              <a:effectLst/>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p:txBody>
      </p:sp>
      <p:sp>
        <p:nvSpPr>
          <p:cNvPr id="45" name="テキスト ボックス 44"/>
          <p:cNvSpPr txBox="1"/>
          <p:nvPr/>
        </p:nvSpPr>
        <p:spPr>
          <a:xfrm>
            <a:off x="629621" y="4110629"/>
            <a:ext cx="5754554" cy="187735"/>
          </a:xfrm>
          <a:prstGeom prst="rect">
            <a:avLst/>
          </a:prstGeom>
          <a:solidFill>
            <a:schemeClr val="bg1">
              <a:lumMod val="95000"/>
            </a:schemeClr>
          </a:solidFill>
          <a:ln w="6350">
            <a:solidFill>
              <a:schemeClr val="tx1"/>
            </a:solidFill>
            <a:prstDash val="dash"/>
          </a:ln>
        </p:spPr>
        <p:txBody>
          <a:bodyPr wrap="square" tIns="0" bIns="0" rtlCol="0">
            <a:spAutoFit/>
          </a:bodyPr>
          <a:lstStyle/>
          <a:p>
            <a:r>
              <a:rPr lang="ja-JP" altLang="en-US" sz="1200" b="1"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rPr>
              <a:t>情報収集</a:t>
            </a:r>
            <a:endParaRPr kumimoji="1" lang="ja-JP" altLang="en-US" sz="1200" dirty="0"/>
          </a:p>
        </p:txBody>
      </p:sp>
      <p:sp>
        <p:nvSpPr>
          <p:cNvPr id="61" name="下矢印 60"/>
          <p:cNvSpPr/>
          <p:nvPr/>
        </p:nvSpPr>
        <p:spPr>
          <a:xfrm flipV="1">
            <a:off x="1291648" y="4312952"/>
            <a:ext cx="388854" cy="969607"/>
          </a:xfrm>
          <a:prstGeom prst="downArrow">
            <a:avLst>
              <a:gd name="adj1" fmla="val 30903"/>
              <a:gd name="adj2" fmla="val 60873"/>
            </a:avLst>
          </a:prstGeom>
          <a:solidFill>
            <a:schemeClr val="bg2">
              <a:alpha val="55000"/>
            </a:schemeClr>
          </a:solidFill>
          <a:ln>
            <a:solidFill>
              <a:schemeClr val="tx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569307" y="4626080"/>
            <a:ext cx="7202926" cy="184666"/>
          </a:xfrm>
          <a:prstGeom prst="rect">
            <a:avLst/>
          </a:prstGeom>
          <a:solidFill>
            <a:schemeClr val="bg1">
              <a:lumMod val="95000"/>
            </a:schemeClr>
          </a:solidFill>
          <a:ln w="6350">
            <a:solidFill>
              <a:schemeClr val="tx1"/>
            </a:solidFill>
            <a:prstDash val="dash"/>
          </a:ln>
        </p:spPr>
        <p:txBody>
          <a:bodyPr wrap="square" tIns="0" bIns="0" rtlCol="0">
            <a:spAutoFit/>
          </a:bodyPr>
          <a:lstStyle/>
          <a:p>
            <a:r>
              <a:rPr lang="ja-JP" altLang="en-US" sz="1200" b="1"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rPr>
              <a:t>情報収集</a:t>
            </a:r>
            <a:endParaRPr kumimoji="1" lang="ja-JP" altLang="en-US" sz="1200" dirty="0"/>
          </a:p>
        </p:txBody>
      </p:sp>
      <p:sp>
        <p:nvSpPr>
          <p:cNvPr id="62" name="下矢印 61"/>
          <p:cNvSpPr/>
          <p:nvPr/>
        </p:nvSpPr>
        <p:spPr>
          <a:xfrm flipV="1">
            <a:off x="1597124" y="4805913"/>
            <a:ext cx="389592" cy="476648"/>
          </a:xfrm>
          <a:prstGeom prst="downArrow">
            <a:avLst>
              <a:gd name="adj1" fmla="val 30903"/>
              <a:gd name="adj2" fmla="val 62991"/>
            </a:avLst>
          </a:prstGeom>
          <a:solidFill>
            <a:schemeClr val="bg2">
              <a:alpha val="55000"/>
            </a:schemeClr>
          </a:solidFill>
          <a:ln>
            <a:solidFill>
              <a:schemeClr val="tx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a:off x="761178" y="4966743"/>
            <a:ext cx="1075691" cy="184666"/>
          </a:xfrm>
          <a:prstGeom prst="rect">
            <a:avLst/>
          </a:prstGeom>
          <a:solidFill>
            <a:schemeClr val="bg1"/>
          </a:solidFill>
        </p:spPr>
        <p:txBody>
          <a:bodyPr wrap="square" lIns="0" tIns="0" rIns="0" bIns="0" rtlCol="0">
            <a:spAutoFit/>
          </a:bodyPr>
          <a:lstStyle/>
          <a:p>
            <a:pPr algn="ctr"/>
            <a:r>
              <a:rPr kumimoji="1" lang="ja-JP" altLang="en-US" sz="1200" dirty="0" smtClean="0"/>
              <a:t>随時、情報提供</a:t>
            </a:r>
            <a:endParaRPr kumimoji="1" lang="ja-JP" altLang="en-US" sz="1200" dirty="0"/>
          </a:p>
        </p:txBody>
      </p:sp>
      <p:graphicFrame>
        <p:nvGraphicFramePr>
          <p:cNvPr id="47" name="表 46"/>
          <p:cNvGraphicFramePr>
            <a:graphicFrameLocks noGrp="1"/>
          </p:cNvGraphicFramePr>
          <p:nvPr>
            <p:extLst>
              <p:ext uri="{D42A27DB-BD31-4B8C-83A1-F6EECF244321}">
                <p14:modId xmlns:p14="http://schemas.microsoft.com/office/powerpoint/2010/main" val="3567622337"/>
              </p:ext>
            </p:extLst>
          </p:nvPr>
        </p:nvGraphicFramePr>
        <p:xfrm>
          <a:off x="224442" y="676765"/>
          <a:ext cx="9459885" cy="1496160"/>
        </p:xfrm>
        <a:graphic>
          <a:graphicData uri="http://schemas.openxmlformats.org/drawingml/2006/table">
            <a:tbl>
              <a:tblPr firstRow="1" bandRow="1">
                <a:tableStyleId>{5940675A-B579-460E-94D1-54222C63F5DA}</a:tableStyleId>
              </a:tblPr>
              <a:tblGrid>
                <a:gridCol w="1313413">
                  <a:extLst>
                    <a:ext uri="{9D8B030D-6E8A-4147-A177-3AD203B41FA5}">
                      <a16:colId xmlns:a16="http://schemas.microsoft.com/office/drawing/2014/main" val="3876234700"/>
                    </a:ext>
                  </a:extLst>
                </a:gridCol>
                <a:gridCol w="1064029">
                  <a:extLst>
                    <a:ext uri="{9D8B030D-6E8A-4147-A177-3AD203B41FA5}">
                      <a16:colId xmlns:a16="http://schemas.microsoft.com/office/drawing/2014/main" val="4058807178"/>
                    </a:ext>
                  </a:extLst>
                </a:gridCol>
                <a:gridCol w="1064029">
                  <a:extLst>
                    <a:ext uri="{9D8B030D-6E8A-4147-A177-3AD203B41FA5}">
                      <a16:colId xmlns:a16="http://schemas.microsoft.com/office/drawing/2014/main" val="3084301055"/>
                    </a:ext>
                  </a:extLst>
                </a:gridCol>
                <a:gridCol w="2502131">
                  <a:extLst>
                    <a:ext uri="{9D8B030D-6E8A-4147-A177-3AD203B41FA5}">
                      <a16:colId xmlns:a16="http://schemas.microsoft.com/office/drawing/2014/main" val="3474583367"/>
                    </a:ext>
                  </a:extLst>
                </a:gridCol>
                <a:gridCol w="1637607">
                  <a:extLst>
                    <a:ext uri="{9D8B030D-6E8A-4147-A177-3AD203B41FA5}">
                      <a16:colId xmlns:a16="http://schemas.microsoft.com/office/drawing/2014/main" val="421790550"/>
                    </a:ext>
                  </a:extLst>
                </a:gridCol>
                <a:gridCol w="1878676">
                  <a:extLst>
                    <a:ext uri="{9D8B030D-6E8A-4147-A177-3AD203B41FA5}">
                      <a16:colId xmlns:a16="http://schemas.microsoft.com/office/drawing/2014/main" val="1881368888"/>
                    </a:ext>
                  </a:extLst>
                </a:gridCol>
              </a:tblGrid>
              <a:tr h="0">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月日（令和</a:t>
                      </a:r>
                      <a:r>
                        <a:rPr kumimoji="1" lang="en-US" altLang="ja-JP" sz="1200" dirty="0" smtClean="0">
                          <a:latin typeface="ＭＳ Ｐゴシック" panose="020B0600070205080204" pitchFamily="50" charset="-128"/>
                          <a:ea typeface="ＭＳ Ｐゴシック" panose="020B0600070205080204" pitchFamily="50" charset="-128"/>
                        </a:rPr>
                        <a:t>2</a:t>
                      </a:r>
                      <a:r>
                        <a:rPr kumimoji="1" lang="ja-JP" altLang="en-US" sz="1200" dirty="0" smtClean="0">
                          <a:latin typeface="ＭＳ Ｐゴシック" panose="020B0600070205080204" pitchFamily="50" charset="-128"/>
                          <a:ea typeface="ＭＳ Ｐゴシック" panose="020B0600070205080204" pitchFamily="50" charset="-128"/>
                        </a:rPr>
                        <a:t>年）</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nchor="ctr">
                    <a:solidFill>
                      <a:schemeClr val="accent1">
                        <a:lumMod val="20000"/>
                        <a:lumOff val="80000"/>
                      </a:schemeClr>
                    </a:solidFill>
                  </a:tcPr>
                </a:tc>
                <a:tc>
                  <a:txBody>
                    <a:bodyPr/>
                    <a:lstStyle/>
                    <a:p>
                      <a:pPr algn="ctr"/>
                      <a:r>
                        <a:rPr kumimoji="1" lang="en-US" altLang="ja-JP" sz="1200" dirty="0" smtClean="0">
                          <a:latin typeface="ＭＳ Ｐゴシック" panose="020B0600070205080204" pitchFamily="50" charset="-128"/>
                          <a:ea typeface="ＭＳ Ｐゴシック" panose="020B0600070205080204" pitchFamily="50" charset="-128"/>
                        </a:rPr>
                        <a:t>1/28</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ＭＳ Ｐゴシック" panose="020B0600070205080204" pitchFamily="50" charset="-128"/>
                          <a:ea typeface="ＭＳ Ｐゴシック" panose="020B0600070205080204" pitchFamily="50" charset="-128"/>
                        </a:rPr>
                        <a:t>2/1</a:t>
                      </a:r>
                      <a:r>
                        <a:rPr kumimoji="1" lang="ja-JP" altLang="en-US" sz="900" b="0" i="0" u="none" strike="noStrike" kern="1200" cap="none" spc="-10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（公表）</a:t>
                      </a:r>
                    </a:p>
                  </a:txBody>
                  <a:tcPr marL="36000" marR="36000" marT="18000" marB="18000">
                    <a:solidFill>
                      <a:schemeClr val="accent1">
                        <a:lumMod val="20000"/>
                        <a:lumOff val="80000"/>
                      </a:schemeClr>
                    </a:solidFill>
                  </a:tcPr>
                </a:tc>
                <a:tc>
                  <a:txBody>
                    <a:bodyPr/>
                    <a:lstStyle/>
                    <a:p>
                      <a:pPr algn="ctr"/>
                      <a:r>
                        <a:rPr kumimoji="1" lang="en-US" altLang="ja-JP" sz="1200" dirty="0" smtClean="0">
                          <a:latin typeface="ＭＳ Ｐゴシック" panose="020B0600070205080204" pitchFamily="50" charset="-128"/>
                          <a:ea typeface="ＭＳ Ｐゴシック" panose="020B0600070205080204" pitchFamily="50" charset="-128"/>
                        </a:rPr>
                        <a:t>3/30</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solidFill>
                      <a:schemeClr val="accent1">
                        <a:lumMod val="20000"/>
                        <a:lumOff val="80000"/>
                      </a:schemeClr>
                    </a:solidFill>
                  </a:tcPr>
                </a:tc>
                <a:tc>
                  <a:txBody>
                    <a:bodyPr/>
                    <a:lstStyle/>
                    <a:p>
                      <a:pPr algn="ctr"/>
                      <a:r>
                        <a:rPr kumimoji="1" lang="en-US" altLang="ja-JP" sz="1200" dirty="0" smtClean="0">
                          <a:latin typeface="ＭＳ Ｐゴシック" panose="020B0600070205080204" pitchFamily="50" charset="-128"/>
                          <a:ea typeface="ＭＳ Ｐゴシック" panose="020B0600070205080204" pitchFamily="50" charset="-128"/>
                        </a:rPr>
                        <a:t>8/1</a:t>
                      </a:r>
                      <a:r>
                        <a:rPr kumimoji="1" lang="ja-JP" altLang="en-US" sz="9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（公表６か月後）</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ＭＳ Ｐゴシック" panose="020B0600070205080204" pitchFamily="50" charset="-128"/>
                          <a:ea typeface="ＭＳ Ｐゴシック" panose="020B0600070205080204" pitchFamily="50" charset="-128"/>
                        </a:rPr>
                        <a:t>12/7</a:t>
                      </a:r>
                      <a:r>
                        <a:rPr kumimoji="1" lang="ja-JP" altLang="en-US" sz="9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（公表</a:t>
                      </a:r>
                      <a:r>
                        <a:rPr kumimoji="1" lang="en-US" altLang="ja-JP" sz="9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10</a:t>
                      </a:r>
                      <a:r>
                        <a:rPr kumimoji="1" lang="ja-JP" altLang="en-US" sz="9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か月後）</a:t>
                      </a:r>
                      <a:endPar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1009936192"/>
                  </a:ext>
                </a:extLst>
              </a:tr>
              <a:tr h="0">
                <a:tc>
                  <a:txBody>
                    <a:bodyPr/>
                    <a:lstStyle/>
                    <a:p>
                      <a:r>
                        <a:rPr kumimoji="1" lang="ja-JP" altLang="en-US" sz="1200" b="0" spc="-100" baseline="0" dirty="0" smtClean="0">
                          <a:latin typeface="ＭＳ Ｐゴシック" panose="020B0600070205080204" pitchFamily="50" charset="-128"/>
                          <a:ea typeface="ＭＳ Ｐゴシック" panose="020B0600070205080204" pitchFamily="50" charset="-128"/>
                        </a:rPr>
                        <a:t>療養者数 </a:t>
                      </a:r>
                      <a:r>
                        <a:rPr kumimoji="1" lang="en-US" altLang="ja-JP" sz="1000" b="0" spc="-100" baseline="0" dirty="0" smtClean="0">
                          <a:latin typeface="ＭＳ Ｐゴシック" panose="020B0600070205080204" pitchFamily="50" charset="-128"/>
                          <a:ea typeface="ＭＳ Ｐゴシック" panose="020B0600070205080204" pitchFamily="50" charset="-128"/>
                        </a:rPr>
                        <a:t>(</a:t>
                      </a:r>
                      <a:r>
                        <a:rPr kumimoji="1" lang="ja-JP" altLang="en-US" sz="1000" b="0" spc="-100" baseline="0" dirty="0" smtClean="0">
                          <a:latin typeface="ＭＳ Ｐゴシック" panose="020B0600070205080204" pitchFamily="50" charset="-128"/>
                          <a:ea typeface="ＭＳ Ｐゴシック" panose="020B0600070205080204" pitchFamily="50" charset="-128"/>
                        </a:rPr>
                        <a:t>入院者数</a:t>
                      </a:r>
                      <a:r>
                        <a:rPr kumimoji="1" lang="en-US" altLang="ja-JP" sz="1000" b="0" dirty="0" smtClean="0">
                          <a:latin typeface="ＭＳ Ｐゴシック" panose="020B0600070205080204" pitchFamily="50" charset="-128"/>
                          <a:ea typeface="ＭＳ Ｐゴシック" panose="020B0600070205080204" pitchFamily="50" charset="-128"/>
                        </a:rPr>
                        <a:t>)</a:t>
                      </a:r>
                      <a:endParaRPr kumimoji="1" lang="ja-JP" altLang="en-US" sz="1000" b="0" dirty="0">
                        <a:latin typeface="ＭＳ Ｐゴシック" panose="020B0600070205080204" pitchFamily="50" charset="-128"/>
                        <a:ea typeface="ＭＳ Ｐゴシック" panose="020B0600070205080204" pitchFamily="50" charset="-128"/>
                      </a:endParaRPr>
                    </a:p>
                  </a:txBody>
                  <a:tcPr marL="36000" marR="0" marT="18000" marB="18000" anchor="ctr">
                    <a:solidFill>
                      <a:schemeClr val="accent1">
                        <a:lumMod val="20000"/>
                        <a:lumOff val="80000"/>
                      </a:schemeClr>
                    </a:solidFill>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道内１例目発生</a:t>
                      </a:r>
                      <a:endParaRPr kumimoji="1" lang="ja-JP" altLang="en-US" sz="1200" dirty="0">
                        <a:latin typeface="ＭＳ Ｐゴシック" panose="020B0600070205080204" pitchFamily="50" charset="-128"/>
                        <a:ea typeface="ＭＳ Ｐゴシック" panose="020B0600070205080204" pitchFamily="50" charset="-128"/>
                      </a:endParaRPr>
                    </a:p>
                  </a:txBody>
                  <a:tcPr marL="0" marR="0" marT="18000" marB="18000"/>
                </a:tc>
                <a:tc rowSpan="5">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新型コロナを指定感染症とする旨の厚生労働省告示の施行</a:t>
                      </a:r>
                      <a:endParaRPr kumimoji="1" lang="ja-JP" altLang="en-US" sz="900" spc="-100" baseline="0" dirty="0">
                        <a:latin typeface="ＭＳ Ｐゴシック" panose="020B0600070205080204" pitchFamily="50" charset="-128"/>
                        <a:ea typeface="ＭＳ Ｐゴシック" panose="020B0600070205080204" pitchFamily="50" charset="-128"/>
                      </a:endParaRPr>
                    </a:p>
                  </a:txBody>
                  <a:tcPr marL="36000" marR="0" marT="18000" marB="18000"/>
                </a:tc>
                <a:tc>
                  <a:txBody>
                    <a:bodyPr/>
                    <a:lstStyle/>
                    <a:p>
                      <a:pPr algn="ctr"/>
                      <a:r>
                        <a:rPr kumimoji="1" lang="en-US" altLang="ja-JP" sz="1200" dirty="0" smtClean="0">
                          <a:latin typeface="ＭＳ Ｐゴシック" panose="020B0600070205080204" pitchFamily="50" charset="-128"/>
                          <a:ea typeface="ＭＳ Ｐゴシック" panose="020B0600070205080204" pitchFamily="50" charset="-128"/>
                        </a:rPr>
                        <a:t>39</a:t>
                      </a:r>
                      <a:r>
                        <a:rPr kumimoji="1" lang="ja-JP" altLang="en-US" sz="1200" dirty="0" smtClean="0">
                          <a:latin typeface="ＭＳ Ｐゴシック" panose="020B0600070205080204" pitchFamily="50" charset="-128"/>
                          <a:ea typeface="ＭＳ Ｐゴシック" panose="020B0600070205080204" pitchFamily="50" charset="-128"/>
                        </a:rPr>
                        <a:t>名（</a:t>
                      </a:r>
                      <a:r>
                        <a:rPr kumimoji="1" lang="en-US" altLang="ja-JP" sz="1200" dirty="0" smtClean="0">
                          <a:latin typeface="ＭＳ Ｐゴシック" panose="020B0600070205080204" pitchFamily="50" charset="-128"/>
                          <a:ea typeface="ＭＳ Ｐゴシック" panose="020B0600070205080204" pitchFamily="50" charset="-128"/>
                        </a:rPr>
                        <a:t>39</a:t>
                      </a:r>
                      <a:r>
                        <a:rPr kumimoji="1" lang="ja-JP" altLang="en-US" sz="1200" dirty="0" smtClean="0">
                          <a:latin typeface="ＭＳ Ｐゴシック" panose="020B0600070205080204" pitchFamily="50" charset="-128"/>
                          <a:ea typeface="ＭＳ Ｐゴシック" panose="020B0600070205080204" pitchFamily="50" charset="-128"/>
                        </a:rPr>
                        <a:t>名）</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ＭＳ Ｐゴシック" panose="020B0600070205080204" pitchFamily="50" charset="-128"/>
                          <a:ea typeface="ＭＳ Ｐゴシック" panose="020B0600070205080204" pitchFamily="50" charset="-128"/>
                        </a:rPr>
                        <a:t>96</a:t>
                      </a:r>
                      <a:r>
                        <a:rPr kumimoji="1" lang="ja-JP" altLang="en-US" sz="1200" dirty="0" smtClean="0">
                          <a:latin typeface="ＭＳ Ｐゴシック" panose="020B0600070205080204" pitchFamily="50" charset="-128"/>
                          <a:ea typeface="ＭＳ Ｐゴシック" panose="020B0600070205080204" pitchFamily="50" charset="-128"/>
                        </a:rPr>
                        <a:t>名（</a:t>
                      </a:r>
                      <a:r>
                        <a:rPr kumimoji="1" lang="en-US" altLang="ja-JP" sz="1200" dirty="0" smtClean="0">
                          <a:latin typeface="ＭＳ Ｐゴシック" panose="020B0600070205080204" pitchFamily="50" charset="-128"/>
                          <a:ea typeface="ＭＳ Ｐゴシック" panose="020B0600070205080204" pitchFamily="50" charset="-128"/>
                        </a:rPr>
                        <a:t>58</a:t>
                      </a:r>
                      <a:r>
                        <a:rPr kumimoji="1" lang="ja-JP" altLang="en-US" sz="1200" dirty="0" smtClean="0">
                          <a:latin typeface="ＭＳ Ｐゴシック" panose="020B0600070205080204" pitchFamily="50" charset="-128"/>
                          <a:ea typeface="ＭＳ Ｐゴシック" panose="020B0600070205080204" pitchFamily="50" charset="-128"/>
                        </a:rPr>
                        <a:t>名</a:t>
                      </a:r>
                      <a:r>
                        <a:rPr kumimoji="1" lang="en-US" altLang="ja-JP"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ＭＳ Ｐゴシック" panose="020B0600070205080204" pitchFamily="50" charset="-128"/>
                          <a:ea typeface="ＭＳ Ｐゴシック" panose="020B0600070205080204" pitchFamily="50" charset="-128"/>
                        </a:rPr>
                        <a:t>2,261</a:t>
                      </a:r>
                      <a:r>
                        <a:rPr kumimoji="1" lang="ja-JP" altLang="en-US" sz="1200" dirty="0" smtClean="0">
                          <a:latin typeface="ＭＳ Ｐゴシック" panose="020B0600070205080204" pitchFamily="50" charset="-128"/>
                          <a:ea typeface="ＭＳ Ｐゴシック" panose="020B0600070205080204" pitchFamily="50" charset="-128"/>
                        </a:rPr>
                        <a:t>名（</a:t>
                      </a:r>
                      <a:r>
                        <a:rPr kumimoji="1" lang="en-US" altLang="ja-JP" sz="1200" dirty="0" smtClean="0">
                          <a:latin typeface="ＭＳ Ｐゴシック" panose="020B0600070205080204" pitchFamily="50" charset="-128"/>
                          <a:ea typeface="ＭＳ Ｐゴシック" panose="020B0600070205080204" pitchFamily="50" charset="-128"/>
                        </a:rPr>
                        <a:t>578</a:t>
                      </a:r>
                      <a:r>
                        <a:rPr kumimoji="1" lang="ja-JP" altLang="en-US" sz="1200" dirty="0" smtClean="0">
                          <a:latin typeface="ＭＳ Ｐゴシック" panose="020B0600070205080204" pitchFamily="50" charset="-128"/>
                          <a:ea typeface="ＭＳ Ｐゴシック" panose="020B0600070205080204" pitchFamily="50" charset="-128"/>
                        </a:rPr>
                        <a:t>名</a:t>
                      </a:r>
                      <a:r>
                        <a:rPr kumimoji="1" lang="en-US" altLang="ja-JP"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tc>
                <a:extLst>
                  <a:ext uri="{0D108BD9-81ED-4DB2-BD59-A6C34878D82A}">
                    <a16:rowId xmlns:a16="http://schemas.microsoft.com/office/drawing/2014/main" val="3682764857"/>
                  </a:ext>
                </a:extLst>
              </a:tr>
              <a:tr h="0">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重症者数</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nchor="ctr">
                    <a:solidFill>
                      <a:schemeClr val="accent1">
                        <a:lumMod val="20000"/>
                        <a:lumOff val="80000"/>
                      </a:schemeClr>
                    </a:solidFill>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tc>
                <a:tc vMerge="1">
                  <a:txBody>
                    <a:bodyPr/>
                    <a:lstStyle/>
                    <a:p>
                      <a:endParaRPr kumimoji="1" lang="ja-JP" altLang="en-US" sz="1200" dirty="0"/>
                    </a:p>
                  </a:txBody>
                  <a:tcPr marL="36000" marR="36000" marT="18000" marB="18000"/>
                </a:tc>
                <a:tc>
                  <a:txBody>
                    <a:bodyPr/>
                    <a:lstStyle/>
                    <a:p>
                      <a:pPr algn="ctr"/>
                      <a:r>
                        <a:rPr kumimoji="1" lang="en-US" altLang="ja-JP" sz="1200" dirty="0" smtClean="0">
                          <a:latin typeface="ＭＳ Ｐゴシック" panose="020B0600070205080204" pitchFamily="50" charset="-128"/>
                          <a:ea typeface="ＭＳ Ｐゴシック" panose="020B0600070205080204" pitchFamily="50" charset="-128"/>
                        </a:rPr>
                        <a:t>6</a:t>
                      </a:r>
                      <a:r>
                        <a:rPr kumimoji="1" lang="ja-JP" altLang="en-US" sz="1200" dirty="0" smtClean="0">
                          <a:latin typeface="ＭＳ Ｐゴシック" panose="020B0600070205080204" pitchFamily="50" charset="-128"/>
                          <a:ea typeface="ＭＳ Ｐゴシック" panose="020B0600070205080204" pitchFamily="50" charset="-128"/>
                        </a:rPr>
                        <a:t>名</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名</a:t>
                      </a:r>
                    </a:p>
                  </a:txBody>
                  <a:tcPr marL="36000" marR="36000"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24</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名</a:t>
                      </a:r>
                    </a:p>
                  </a:txBody>
                  <a:tcPr marL="36000" marR="36000" marT="18000" marB="18000"/>
                </a:tc>
                <a:extLst>
                  <a:ext uri="{0D108BD9-81ED-4DB2-BD59-A6C34878D82A}">
                    <a16:rowId xmlns:a16="http://schemas.microsoft.com/office/drawing/2014/main" val="2738875865"/>
                  </a:ext>
                </a:extLst>
              </a:tr>
              <a:tr h="0">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感染発生地域</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nchor="ctr">
                    <a:solidFill>
                      <a:schemeClr val="accent1">
                        <a:lumMod val="20000"/>
                        <a:lumOff val="80000"/>
                      </a:schemeClr>
                    </a:solidFill>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札幌市</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tc>
                <a:tc vMerge="1">
                  <a:txBody>
                    <a:bodyPr/>
                    <a:lstStyle/>
                    <a:p>
                      <a:endParaRPr kumimoji="1" lang="ja-JP" altLang="en-US" sz="1200" dirty="0"/>
                    </a:p>
                  </a:txBody>
                  <a:tcPr marL="36000" marR="36000" marT="18000" marB="18000"/>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石狩</a:t>
                      </a:r>
                      <a:r>
                        <a:rPr kumimoji="1" lang="ja-JP" altLang="en-US" sz="1200" baseline="0" dirty="0" smtClean="0">
                          <a:latin typeface="ＭＳ Ｐゴシック" panose="020B0600070205080204" pitchFamily="50" charset="-128"/>
                          <a:ea typeface="ＭＳ Ｐゴシック" panose="020B0600070205080204" pitchFamily="50" charset="-128"/>
                        </a:rPr>
                        <a:t> </a:t>
                      </a:r>
                      <a:r>
                        <a:rPr kumimoji="1" lang="ja-JP" altLang="en-US" sz="1200" dirty="0" smtClean="0">
                          <a:latin typeface="ＭＳ Ｐゴシック" panose="020B0600070205080204" pitchFamily="50" charset="-128"/>
                          <a:ea typeface="ＭＳ Ｐゴシック" panose="020B0600070205080204" pitchFamily="50" charset="-128"/>
                        </a:rPr>
                        <a:t>ほか４</a:t>
                      </a:r>
                      <a:r>
                        <a:rPr kumimoji="1" lang="ja-JP" altLang="en-US" sz="1050" dirty="0" smtClean="0">
                          <a:latin typeface="ＭＳ Ｐゴシック" panose="020B0600070205080204" pitchFamily="50" charset="-128"/>
                          <a:ea typeface="ＭＳ Ｐゴシック" panose="020B0600070205080204" pitchFamily="50" charset="-128"/>
                        </a:rPr>
                        <a:t>振興局</a:t>
                      </a:r>
                      <a:endParaRPr kumimoji="1" lang="ja-JP" altLang="en-US" sz="1050" dirty="0">
                        <a:latin typeface="ＭＳ Ｐゴシック" panose="020B0600070205080204" pitchFamily="50" charset="-128"/>
                        <a:ea typeface="ＭＳ Ｐゴシック" panose="020B0600070205080204" pitchFamily="50" charset="-128"/>
                      </a:endParaRPr>
                    </a:p>
                  </a:txBody>
                  <a:tcPr marL="36000" marR="36000" marT="18000" marB="18000"/>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石狩</a:t>
                      </a:r>
                      <a:r>
                        <a:rPr kumimoji="1" lang="ja-JP" altLang="en-US" sz="1200" baseline="0" dirty="0" smtClean="0">
                          <a:latin typeface="ＭＳ Ｐゴシック" panose="020B0600070205080204" pitchFamily="50" charset="-128"/>
                          <a:ea typeface="ＭＳ Ｐゴシック" panose="020B0600070205080204" pitchFamily="50" charset="-128"/>
                        </a:rPr>
                        <a:t> </a:t>
                      </a:r>
                      <a:r>
                        <a:rPr kumimoji="1" lang="ja-JP" altLang="en-US" sz="1200" dirty="0" smtClean="0">
                          <a:latin typeface="ＭＳ Ｐゴシック" panose="020B0600070205080204" pitchFamily="50" charset="-128"/>
                          <a:ea typeface="ＭＳ Ｐゴシック" panose="020B0600070205080204" pitchFamily="50" charset="-128"/>
                        </a:rPr>
                        <a:t>ほか５</a:t>
                      </a:r>
                      <a:r>
                        <a:rPr kumimoji="1" lang="ja-JP" altLang="en-US" sz="1050" dirty="0" smtClean="0">
                          <a:latin typeface="ＭＳ Ｐゴシック" panose="020B0600070205080204" pitchFamily="50" charset="-128"/>
                          <a:ea typeface="ＭＳ Ｐゴシック" panose="020B0600070205080204" pitchFamily="50" charset="-128"/>
                        </a:rPr>
                        <a:t>振興局</a:t>
                      </a:r>
                      <a:endParaRPr kumimoji="1" lang="ja-JP" altLang="en-US" sz="1050" dirty="0">
                        <a:latin typeface="ＭＳ Ｐゴシック" panose="020B0600070205080204" pitchFamily="50" charset="-128"/>
                        <a:ea typeface="ＭＳ Ｐゴシック" panose="020B0600070205080204" pitchFamily="50" charset="-128"/>
                      </a:endParaRPr>
                    </a:p>
                  </a:txBody>
                  <a:tcPr marL="0" marR="0" marT="18000" marB="18000"/>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全道</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tc>
                <a:extLst>
                  <a:ext uri="{0D108BD9-81ED-4DB2-BD59-A6C34878D82A}">
                    <a16:rowId xmlns:a16="http://schemas.microsoft.com/office/drawing/2014/main" val="3759824873"/>
                  </a:ext>
                </a:extLst>
              </a:tr>
              <a:tr h="0">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ウイルス株等</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nchor="ctr">
                    <a:solidFill>
                      <a:schemeClr val="accent1">
                        <a:lumMod val="20000"/>
                        <a:lumOff val="80000"/>
                      </a:schemeClr>
                    </a:solidFill>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tc>
                <a:tc vMerge="1">
                  <a:txBody>
                    <a:bodyPr/>
                    <a:lstStyle/>
                    <a:p>
                      <a:endParaRPr kumimoji="1" lang="ja-JP" altLang="en-US" sz="1200" dirty="0"/>
                    </a:p>
                  </a:txBody>
                  <a:tcPr marL="36000" marR="36000"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a:t>
                      </a:r>
                    </a:p>
                  </a:txBody>
                  <a:tcPr marL="36000" marR="36000"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a:t>
                      </a:r>
                    </a:p>
                  </a:txBody>
                  <a:tcPr marL="36000" marR="36000" marT="18000" marB="18000"/>
                </a:tc>
                <a:tc>
                  <a:txBody>
                    <a:bodyPr/>
                    <a:lstStyle/>
                    <a:p>
                      <a:pPr algn="ctr"/>
                      <a:r>
                        <a:rPr kumimoji="1" lang="ja-JP" altLang="en-US" sz="1050" dirty="0" smtClean="0">
                          <a:latin typeface="ＭＳ Ｐゴシック" panose="020B0600070205080204" pitchFamily="50" charset="-128"/>
                          <a:ea typeface="ＭＳ Ｐゴシック" panose="020B0600070205080204" pitchFamily="50" charset="-128"/>
                        </a:rPr>
                        <a:t>アルファ株、ベータ株</a:t>
                      </a:r>
                      <a:endParaRPr kumimoji="1" lang="ja-JP" altLang="en-US" sz="1050" dirty="0">
                        <a:latin typeface="ＭＳ Ｐゴシック" panose="020B0600070205080204" pitchFamily="50" charset="-128"/>
                        <a:ea typeface="ＭＳ Ｐゴシック" panose="020B0600070205080204" pitchFamily="50" charset="-128"/>
                      </a:endParaRPr>
                    </a:p>
                  </a:txBody>
                  <a:tcPr marL="36000" marR="36000" marT="18000" marB="18000" anchor="ctr"/>
                </a:tc>
                <a:extLst>
                  <a:ext uri="{0D108BD9-81ED-4DB2-BD59-A6C34878D82A}">
                    <a16:rowId xmlns:a16="http://schemas.microsoft.com/office/drawing/2014/main" val="4264169443"/>
                  </a:ext>
                </a:extLst>
              </a:tr>
              <a:tr h="378016">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対応医療機関</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nchor="ctr">
                    <a:solidFill>
                      <a:schemeClr val="accent1">
                        <a:lumMod val="20000"/>
                        <a:lumOff val="80000"/>
                      </a:schemeClr>
                    </a:solidFill>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第一種感染症指定医療機関</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tc>
                <a:tc vMerge="1">
                  <a:txBody>
                    <a:bodyPr/>
                    <a:lstStyle/>
                    <a:p>
                      <a:endParaRPr kumimoji="1" lang="ja-JP" altLang="en-US" sz="1200" dirty="0"/>
                    </a:p>
                  </a:txBody>
                  <a:tcPr marL="36000" marR="36000" marT="18000" marB="18000"/>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第一・二種感染症指定医療機関</a:t>
                      </a:r>
                      <a:r>
                        <a:rPr kumimoji="1" lang="ja-JP" altLang="en-US" sz="1200" baseline="0" dirty="0" smtClean="0">
                          <a:latin typeface="ＭＳ Ｐゴシック" panose="020B0600070205080204" pitchFamily="50" charset="-128"/>
                          <a:ea typeface="ＭＳ Ｐゴシック" panose="020B0600070205080204" pitchFamily="50" charset="-128"/>
                        </a:rPr>
                        <a:t> 等</a:t>
                      </a:r>
                      <a:endParaRPr kumimoji="1" lang="ja-JP" altLang="en-US" sz="1200" dirty="0">
                        <a:latin typeface="ＭＳ Ｐゴシック" panose="020B0600070205080204" pitchFamily="50" charset="-128"/>
                        <a:ea typeface="ＭＳ Ｐゴシック" panose="020B0600070205080204" pitchFamily="50" charset="-128"/>
                      </a:endParaRPr>
                    </a:p>
                  </a:txBody>
                  <a:tcPr marL="0" marR="0" marT="18000" marB="18000" anchor="ctr">
                    <a:solidFill>
                      <a:srgbClr val="E38DA4"/>
                    </a:solidFill>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公的医療機関中心</a:t>
                      </a:r>
                      <a:endParaRPr kumimoji="1" lang="en-US" altLang="ja-JP" sz="1200" dirty="0" smtClean="0">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spc="0" dirty="0" smtClean="0">
                          <a:latin typeface="ＭＳ Ｐゴシック" panose="020B0600070205080204" pitchFamily="50" charset="-128"/>
                          <a:ea typeface="ＭＳ Ｐゴシック" panose="020B0600070205080204" pitchFamily="50" charset="-128"/>
                        </a:rPr>
                        <a:t>（</a:t>
                      </a:r>
                      <a:r>
                        <a:rPr kumimoji="1" lang="ja-JP" altLang="en-US" sz="1000" spc="0" baseline="0" dirty="0" smtClean="0">
                          <a:latin typeface="ＭＳ Ｐゴシック" panose="020B0600070205080204" pitchFamily="50" charset="-128"/>
                          <a:ea typeface="ＭＳ Ｐゴシック" panose="020B0600070205080204" pitchFamily="50" charset="-128"/>
                        </a:rPr>
                        <a:t>接触者外来 </a:t>
                      </a:r>
                      <a:r>
                        <a:rPr kumimoji="1" lang="en-US" altLang="ja-JP" sz="1000" spc="0" dirty="0" smtClean="0">
                          <a:solidFill>
                            <a:schemeClr val="tx1"/>
                          </a:solidFill>
                          <a:latin typeface="ＭＳ Ｐゴシック" panose="020B0600070205080204" pitchFamily="50" charset="-128"/>
                          <a:ea typeface="ＭＳ Ｐゴシック" panose="020B0600070205080204" pitchFamily="50" charset="-128"/>
                        </a:rPr>
                        <a:t>71</a:t>
                      </a:r>
                      <a:r>
                        <a:rPr kumimoji="1" lang="ja-JP" altLang="en-US" sz="1000" spc="0" baseline="0" dirty="0" smtClean="0">
                          <a:latin typeface="ＭＳ Ｐゴシック" panose="020B0600070205080204" pitchFamily="50" charset="-128"/>
                          <a:ea typeface="ＭＳ Ｐゴシック" panose="020B0600070205080204" pitchFamily="50" charset="-128"/>
                        </a:rPr>
                        <a:t>か所）</a:t>
                      </a:r>
                      <a:endParaRPr kumimoji="1" lang="ja-JP" altLang="en-US" sz="1200" spc="0" dirty="0">
                        <a:latin typeface="ＭＳ Ｐゴシック" panose="020B0600070205080204" pitchFamily="50" charset="-128"/>
                        <a:ea typeface="ＭＳ Ｐゴシック" panose="020B0600070205080204" pitchFamily="50" charset="-128"/>
                      </a:endParaRPr>
                    </a:p>
                  </a:txBody>
                  <a:tcPr marL="0" marR="0" marT="18000" marB="18000" anchor="ctr">
                    <a:solidFill>
                      <a:schemeClr val="accent4">
                        <a:lumMod val="60000"/>
                        <a:lumOff val="40000"/>
                      </a:schemeClr>
                    </a:solidFill>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公的・民間医療機関</a:t>
                      </a:r>
                      <a:endParaRPr kumimoji="1" lang="en-US" altLang="ja-JP" sz="1200" dirty="0" smtClean="0">
                        <a:latin typeface="ＭＳ Ｐゴシック" panose="020B0600070205080204" pitchFamily="50" charset="-128"/>
                        <a:ea typeface="ＭＳ Ｐゴシック" panose="020B0600070205080204" pitchFamily="50" charset="-128"/>
                      </a:endParaRPr>
                    </a:p>
                    <a:p>
                      <a:pPr algn="ctr"/>
                      <a:r>
                        <a:rPr kumimoji="1" lang="ja-JP" altLang="en-US" sz="1000" dirty="0" smtClean="0">
                          <a:latin typeface="ＭＳ Ｐゴシック" panose="020B0600070205080204" pitchFamily="50" charset="-128"/>
                          <a:ea typeface="ＭＳ Ｐゴシック" panose="020B0600070205080204" pitchFamily="50" charset="-128"/>
                        </a:rPr>
                        <a:t>（</a:t>
                      </a:r>
                      <a:r>
                        <a:rPr kumimoji="1" lang="ja-JP" altLang="en-US" sz="1000" spc="-100" baseline="0" dirty="0" smtClean="0">
                          <a:latin typeface="ＭＳ Ｐゴシック" panose="020B0600070205080204" pitchFamily="50" charset="-128"/>
                          <a:ea typeface="ＭＳ Ｐゴシック" panose="020B0600070205080204" pitchFamily="50" charset="-128"/>
                        </a:rPr>
                        <a:t>診療・検査医療機関  </a:t>
                      </a:r>
                      <a:r>
                        <a:rPr kumimoji="1" lang="en-US" altLang="ja-JP" sz="1000" spc="0" baseline="0" dirty="0" smtClean="0">
                          <a:latin typeface="ＭＳ Ｐゴシック" panose="020B0600070205080204" pitchFamily="50" charset="-128"/>
                          <a:ea typeface="ＭＳ Ｐゴシック" panose="020B0600070205080204" pitchFamily="50" charset="-128"/>
                        </a:rPr>
                        <a:t>743</a:t>
                      </a:r>
                      <a:r>
                        <a:rPr kumimoji="1" lang="ja-JP" altLang="en-US" sz="1000" spc="-100" baseline="0" dirty="0" smtClean="0">
                          <a:latin typeface="ＭＳ Ｐゴシック" panose="020B0600070205080204" pitchFamily="50" charset="-128"/>
                          <a:ea typeface="ＭＳ Ｐゴシック" panose="020B0600070205080204" pitchFamily="50" charset="-128"/>
                        </a:rPr>
                        <a:t>か所）</a:t>
                      </a:r>
                      <a:endParaRPr kumimoji="1" lang="ja-JP" altLang="en-US" sz="1000" spc="-100" baseline="0" dirty="0">
                        <a:latin typeface="ＭＳ Ｐゴシック" panose="020B0600070205080204" pitchFamily="50" charset="-128"/>
                        <a:ea typeface="ＭＳ Ｐゴシック" panose="020B0600070205080204" pitchFamily="50" charset="-128"/>
                      </a:endParaRPr>
                    </a:p>
                  </a:txBody>
                  <a:tcPr marL="0" marR="0" marT="18000" marB="18000" anchor="ctr">
                    <a:solidFill>
                      <a:schemeClr val="accent1">
                        <a:lumMod val="60000"/>
                        <a:lumOff val="40000"/>
                      </a:schemeClr>
                    </a:solidFill>
                  </a:tcPr>
                </a:tc>
                <a:extLst>
                  <a:ext uri="{0D108BD9-81ED-4DB2-BD59-A6C34878D82A}">
                    <a16:rowId xmlns:a16="http://schemas.microsoft.com/office/drawing/2014/main" val="2967270438"/>
                  </a:ext>
                </a:extLst>
              </a:tr>
            </a:tbl>
          </a:graphicData>
        </a:graphic>
      </p:graphicFrame>
      <p:sp>
        <p:nvSpPr>
          <p:cNvPr id="72" name="テキスト ボックス 71"/>
          <p:cNvSpPr txBox="1"/>
          <p:nvPr/>
        </p:nvSpPr>
        <p:spPr>
          <a:xfrm>
            <a:off x="4999649" y="2224444"/>
            <a:ext cx="4769769" cy="123111"/>
          </a:xfrm>
          <a:prstGeom prst="rect">
            <a:avLst/>
          </a:prstGeom>
          <a:solidFill>
            <a:schemeClr val="bg1"/>
          </a:solidFill>
        </p:spPr>
        <p:txBody>
          <a:bodyPr wrap="square" lIns="0" tIns="0" rIns="0" bIns="0" rtlCol="0">
            <a:spAutoFit/>
          </a:bodyPr>
          <a:lstStyle/>
          <a:p>
            <a:r>
              <a:rPr kumimoji="1" lang="en-US" altLang="ja-JP" sz="800" dirty="0" smtClean="0"/>
              <a:t>※</a:t>
            </a:r>
            <a:r>
              <a:rPr kumimoji="1" lang="ja-JP" altLang="en-US" sz="800" dirty="0" smtClean="0"/>
              <a:t>確保病床への入院者数（感染症指定医療機関の感染症病床の入院者や院内クラスター対応分を除く）</a:t>
            </a:r>
            <a:endParaRPr kumimoji="1" lang="ja-JP" altLang="en-US" sz="800" dirty="0"/>
          </a:p>
        </p:txBody>
      </p:sp>
      <p:sp>
        <p:nvSpPr>
          <p:cNvPr id="37" name="テキスト ボックス 2"/>
          <p:cNvSpPr txBox="1">
            <a:spLocks noChangeArrowheads="1"/>
          </p:cNvSpPr>
          <p:nvPr/>
        </p:nvSpPr>
        <p:spPr bwMode="auto">
          <a:xfrm>
            <a:off x="7772234" y="4426431"/>
            <a:ext cx="1987321" cy="592127"/>
          </a:xfrm>
          <a:prstGeom prst="rect">
            <a:avLst/>
          </a:prstGeom>
          <a:solidFill>
            <a:schemeClr val="accent1">
              <a:lumMod val="60000"/>
              <a:lumOff val="40000"/>
            </a:schemeClr>
          </a:solidFill>
          <a:ln w="25400">
            <a:solidFill>
              <a:srgbClr val="000000"/>
            </a:solidFill>
            <a:miter lim="800000"/>
            <a:headEnd/>
            <a:tailEnd/>
          </a:ln>
        </p:spPr>
        <p:txBody>
          <a:bodyPr rot="0" vert="horz" wrap="square" lIns="36000" tIns="108000" rIns="36000" bIns="72000" anchor="ctr" anchorCtr="0">
            <a:spAutoFit/>
          </a:bodyPr>
          <a:lstStyle/>
          <a:p>
            <a:pPr algn="just">
              <a:lnSpc>
                <a:spcPts val="1600"/>
              </a:lnSpc>
              <a:spcAft>
                <a:spcPts val="0"/>
              </a:spcAft>
            </a:pPr>
            <a:r>
              <a:rPr lang="ja-JP" altLang="en-US" sz="16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順次、</a:t>
            </a:r>
            <a:r>
              <a:rPr lang="ja-JP" sz="1600" kern="100" dirty="0" smtClean="0">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全ての</a:t>
            </a:r>
            <a:endParaRPr lang="en-US" altLang="ja-JP" sz="1600" kern="100" dirty="0" smtClean="0">
              <a:effectLst/>
              <a:latin typeface="ＤＦ特太ゴシック体" panose="020B0509000000000000" pitchFamily="49" charset="-128"/>
              <a:ea typeface="ＤＦ特太ゴシック体" panose="020B0509000000000000" pitchFamily="49" charset="-128"/>
              <a:cs typeface="Times New Roman" panose="02020603050405020304" pitchFamily="18" charset="0"/>
            </a:endParaRPr>
          </a:p>
          <a:p>
            <a:pPr algn="just">
              <a:lnSpc>
                <a:spcPts val="1600"/>
              </a:lnSpc>
              <a:spcAft>
                <a:spcPts val="0"/>
              </a:spcAft>
            </a:pPr>
            <a:r>
              <a:rPr lang="ja-JP" sz="16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協定締結医療機関</a:t>
            </a:r>
            <a:endParaRPr lang="ja-JP" sz="1600" b="1" kern="100" dirty="0">
              <a:effectLst/>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p:txBody>
      </p:sp>
      <p:sp>
        <p:nvSpPr>
          <p:cNvPr id="36" name="テキスト ボックス 2"/>
          <p:cNvSpPr txBox="1">
            <a:spLocks noChangeArrowheads="1"/>
          </p:cNvSpPr>
          <p:nvPr/>
        </p:nvSpPr>
        <p:spPr bwMode="auto">
          <a:xfrm>
            <a:off x="6323353" y="3975599"/>
            <a:ext cx="3436203" cy="501248"/>
          </a:xfrm>
          <a:prstGeom prst="rect">
            <a:avLst/>
          </a:prstGeom>
          <a:solidFill>
            <a:schemeClr val="accent4">
              <a:lumMod val="60000"/>
              <a:lumOff val="40000"/>
            </a:schemeClr>
          </a:solidFill>
          <a:ln w="25400">
            <a:solidFill>
              <a:srgbClr val="000000"/>
            </a:solidFill>
            <a:miter lim="800000"/>
            <a:headEnd/>
            <a:tailEnd/>
          </a:ln>
        </p:spPr>
        <p:txBody>
          <a:bodyPr rot="0" vert="horz" wrap="square" lIns="91440" tIns="54000" rIns="91440" bIns="36000" anchor="ctr" anchorCtr="0">
            <a:spAutoFit/>
          </a:bodyPr>
          <a:lstStyle/>
          <a:p>
            <a:pPr algn="just">
              <a:lnSpc>
                <a:spcPts val="1600"/>
              </a:lnSpc>
              <a:spcAft>
                <a:spcPts val="0"/>
              </a:spcAft>
            </a:pPr>
            <a:r>
              <a:rPr lang="ja-JP" sz="1600" kern="100" dirty="0" smtClean="0">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公的医療機関等</a:t>
            </a:r>
            <a:r>
              <a:rPr lang="ja-JP" sz="14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を中心とした</a:t>
            </a:r>
          </a:p>
          <a:p>
            <a:pPr algn="just">
              <a:lnSpc>
                <a:spcPts val="1600"/>
              </a:lnSpc>
              <a:spcAft>
                <a:spcPts val="0"/>
              </a:spcAft>
            </a:pPr>
            <a:r>
              <a:rPr lang="ja-JP" sz="16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協定締結医療機関</a:t>
            </a:r>
            <a:endParaRPr lang="ja-JP" sz="1400" b="1" kern="100" dirty="0">
              <a:effectLst/>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p:txBody>
      </p:sp>
      <p:sp>
        <p:nvSpPr>
          <p:cNvPr id="46" name="正方形/長方形 45"/>
          <p:cNvSpPr/>
          <p:nvPr/>
        </p:nvSpPr>
        <p:spPr>
          <a:xfrm>
            <a:off x="180871" y="5922636"/>
            <a:ext cx="9426907" cy="737643"/>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r>
              <a:rPr lang="ja-JP" altLang="en-US" sz="800" dirty="0" smtClean="0">
                <a:solidFill>
                  <a:schemeClr val="tx1"/>
                </a:solidFill>
              </a:rPr>
              <a:t>（</a:t>
            </a:r>
            <a:r>
              <a:rPr lang="ja-JP" altLang="ja-JP" sz="800" dirty="0" smtClean="0">
                <a:solidFill>
                  <a:schemeClr val="tx1"/>
                </a:solidFill>
              </a:rPr>
              <a:t>感染症</a:t>
            </a:r>
            <a:r>
              <a:rPr lang="ja-JP" altLang="ja-JP" sz="800" dirty="0">
                <a:solidFill>
                  <a:schemeClr val="tx1"/>
                </a:solidFill>
              </a:rPr>
              <a:t>の予防の総合的な推進を図るための基本的な</a:t>
            </a:r>
            <a:r>
              <a:rPr lang="ja-JP" altLang="ja-JP" sz="800" dirty="0" smtClean="0">
                <a:solidFill>
                  <a:schemeClr val="tx1"/>
                </a:solidFill>
              </a:rPr>
              <a:t>指針</a:t>
            </a:r>
            <a:r>
              <a:rPr lang="ja-JP" altLang="en-US" sz="800" dirty="0" smtClean="0">
                <a:solidFill>
                  <a:schemeClr val="tx1"/>
                </a:solidFill>
              </a:rPr>
              <a:t>抜粋）</a:t>
            </a:r>
            <a:endParaRPr lang="en-US" altLang="ja-JP" sz="800" dirty="0" smtClean="0">
              <a:solidFill>
                <a:schemeClr val="tx1"/>
              </a:solidFill>
            </a:endParaRPr>
          </a:p>
          <a:p>
            <a:r>
              <a:rPr lang="ja-JP" altLang="ja-JP" sz="800" dirty="0" smtClean="0">
                <a:solidFill>
                  <a:schemeClr val="tx1"/>
                </a:solidFill>
              </a:rPr>
              <a:t>新興</a:t>
            </a:r>
            <a:r>
              <a:rPr lang="ja-JP" altLang="ja-JP" sz="800" dirty="0">
                <a:solidFill>
                  <a:schemeClr val="tx1"/>
                </a:solidFill>
              </a:rPr>
              <a:t>感染症発生の</a:t>
            </a:r>
            <a:r>
              <a:rPr lang="ja-JP" altLang="ja-JP" sz="800" u="sng" dirty="0">
                <a:solidFill>
                  <a:srgbClr val="FF0000"/>
                </a:solidFill>
              </a:rPr>
              <a:t>公表後の流行初期の一定期間</a:t>
            </a:r>
            <a:r>
              <a:rPr lang="ja-JP" altLang="ja-JP" sz="800" u="sng" dirty="0" smtClean="0">
                <a:solidFill>
                  <a:srgbClr val="FF0000"/>
                </a:solidFill>
              </a:rPr>
              <a:t>（</a:t>
            </a:r>
            <a:r>
              <a:rPr lang="ja-JP" altLang="en-US" sz="800" u="sng" dirty="0" smtClean="0">
                <a:solidFill>
                  <a:srgbClr val="FF0000"/>
                </a:solidFill>
                <a:latin typeface="ＤＦ特太ゴシック体" panose="020B0509000000000000" pitchFamily="49" charset="-128"/>
                <a:ea typeface="ＤＦ特太ゴシック体" panose="020B0509000000000000" pitchFamily="49" charset="-128"/>
              </a:rPr>
              <a:t>３</a:t>
            </a:r>
            <a:r>
              <a:rPr lang="ja-JP" altLang="ja-JP" sz="800" u="sng" dirty="0" smtClean="0">
                <a:solidFill>
                  <a:srgbClr val="FF0000"/>
                </a:solidFill>
                <a:latin typeface="ＤＦ特太ゴシック体" panose="020B0509000000000000" pitchFamily="49" charset="-128"/>
                <a:ea typeface="ＤＦ特太ゴシック体" panose="020B0509000000000000" pitchFamily="49" charset="-128"/>
              </a:rPr>
              <a:t>箇月</a:t>
            </a:r>
            <a:r>
              <a:rPr lang="ja-JP" altLang="ja-JP" sz="800" u="sng" dirty="0">
                <a:solidFill>
                  <a:srgbClr val="FF0000"/>
                </a:solidFill>
                <a:latin typeface="ＤＦ特太ゴシック体" panose="020B0509000000000000" pitchFamily="49" charset="-128"/>
                <a:ea typeface="ＤＦ特太ゴシック体" panose="020B0509000000000000" pitchFamily="49" charset="-128"/>
              </a:rPr>
              <a:t>を基本</a:t>
            </a:r>
            <a:r>
              <a:rPr lang="ja-JP" altLang="ja-JP" sz="800" dirty="0">
                <a:solidFill>
                  <a:schemeClr val="tx1"/>
                </a:solidFill>
              </a:rPr>
              <a:t>として必要最小限の期間を想定）には、まずは発生の</a:t>
            </a:r>
            <a:r>
              <a:rPr lang="ja-JP" altLang="ja-JP" sz="800" u="sng" dirty="0">
                <a:solidFill>
                  <a:srgbClr val="FF0000"/>
                </a:solidFill>
              </a:rPr>
              <a:t>公表前から対応の実績のある当該感染症指定医療機関</a:t>
            </a:r>
            <a:r>
              <a:rPr lang="ja-JP" altLang="ja-JP" sz="800" dirty="0">
                <a:solidFill>
                  <a:schemeClr val="tx1"/>
                </a:solidFill>
              </a:rPr>
              <a:t>が、流行初期医療確保措置の対象となる医療措置協定に基づく対応も含め、</a:t>
            </a:r>
            <a:r>
              <a:rPr lang="ja-JP" altLang="ja-JP" sz="800" u="sng" dirty="0">
                <a:solidFill>
                  <a:srgbClr val="FF0000"/>
                </a:solidFill>
              </a:rPr>
              <a:t>引き続き対応</a:t>
            </a:r>
            <a:r>
              <a:rPr lang="ja-JP" altLang="ja-JP" sz="800" u="sng" dirty="0">
                <a:solidFill>
                  <a:schemeClr val="tx1"/>
                </a:solidFill>
              </a:rPr>
              <a:t>を行うとともに、</a:t>
            </a:r>
            <a:r>
              <a:rPr lang="ja-JP" altLang="ja-JP" sz="800" dirty="0">
                <a:solidFill>
                  <a:schemeClr val="tx1"/>
                </a:solidFill>
              </a:rPr>
              <a:t>各都道府県知事による判断に基づき</a:t>
            </a:r>
            <a:r>
              <a:rPr lang="ja-JP" altLang="ja-JP" sz="800" u="sng" dirty="0">
                <a:solidFill>
                  <a:schemeClr val="tx1"/>
                </a:solidFill>
              </a:rPr>
              <a:t>当該</a:t>
            </a:r>
            <a:r>
              <a:rPr lang="ja-JP" altLang="ja-JP" sz="800" u="sng" dirty="0">
                <a:solidFill>
                  <a:srgbClr val="FF0000"/>
                </a:solidFill>
              </a:rPr>
              <a:t>感染症指定医療機関以外の流行初期医療確保措置の対象となる医療措置協定を締結した医療機関も中心に対応</a:t>
            </a:r>
            <a:r>
              <a:rPr lang="ja-JP" altLang="ja-JP" sz="800" dirty="0">
                <a:solidFill>
                  <a:schemeClr val="tx1"/>
                </a:solidFill>
              </a:rPr>
              <a:t>していく</a:t>
            </a:r>
            <a:r>
              <a:rPr lang="ja-JP" altLang="ja-JP" sz="800" dirty="0" smtClean="0">
                <a:solidFill>
                  <a:schemeClr val="tx1"/>
                </a:solidFill>
              </a:rPr>
              <a:t>。</a:t>
            </a:r>
            <a:r>
              <a:rPr lang="ja-JP" altLang="en-US" sz="800" dirty="0" smtClean="0">
                <a:solidFill>
                  <a:schemeClr val="tx1"/>
                </a:solidFill>
              </a:rPr>
              <a:t>（中略）</a:t>
            </a:r>
            <a:r>
              <a:rPr lang="ja-JP" altLang="ja-JP" sz="800" dirty="0" smtClean="0">
                <a:solidFill>
                  <a:schemeClr val="tx1"/>
                </a:solidFill>
              </a:rPr>
              <a:t>当該</a:t>
            </a:r>
            <a:r>
              <a:rPr lang="ja-JP" altLang="ja-JP" sz="800" u="sng" dirty="0">
                <a:solidFill>
                  <a:srgbClr val="FF0000"/>
                </a:solidFill>
              </a:rPr>
              <a:t>一定期間の経過後</a:t>
            </a:r>
            <a:r>
              <a:rPr lang="ja-JP" altLang="ja-JP" sz="800" dirty="0">
                <a:solidFill>
                  <a:schemeClr val="tx1"/>
                </a:solidFill>
              </a:rPr>
              <a:t>は、当該医療機関に加え、当該医療機関以外の医療措置協定を締結した医療機関のうち、</a:t>
            </a:r>
            <a:r>
              <a:rPr lang="ja-JP" altLang="ja-JP" sz="800" u="sng" dirty="0">
                <a:solidFill>
                  <a:srgbClr val="FF0000"/>
                </a:solidFill>
              </a:rPr>
              <a:t>公的医療機関等</a:t>
            </a:r>
            <a:r>
              <a:rPr lang="ja-JP" altLang="ja-JP" sz="800" dirty="0">
                <a:solidFill>
                  <a:schemeClr val="tx1"/>
                </a:solidFill>
              </a:rPr>
              <a:t>（公的医療機関等以外の医療機関のうち新興感染症に対応することができる医療機関を含む。）も中心となった対応とし、</a:t>
            </a:r>
            <a:r>
              <a:rPr lang="ja-JP" altLang="ja-JP" sz="800" u="sng" dirty="0">
                <a:solidFill>
                  <a:srgbClr val="FF0000"/>
                </a:solidFill>
                <a:latin typeface="ＤＦ特太ゴシック体" panose="020B0509000000000000" pitchFamily="49" charset="-128"/>
                <a:ea typeface="ＤＦ特太ゴシック体" panose="020B0509000000000000" pitchFamily="49" charset="-128"/>
              </a:rPr>
              <a:t>その</a:t>
            </a:r>
            <a:r>
              <a:rPr lang="ja-JP" altLang="ja-JP" sz="800" u="sng" dirty="0" smtClean="0">
                <a:solidFill>
                  <a:srgbClr val="FF0000"/>
                </a:solidFill>
                <a:latin typeface="ＤＦ特太ゴシック体" panose="020B0509000000000000" pitchFamily="49" charset="-128"/>
                <a:ea typeface="ＤＦ特太ゴシック体" panose="020B0509000000000000" pitchFamily="49" charset="-128"/>
              </a:rPr>
              <a:t>後</a:t>
            </a:r>
            <a:r>
              <a:rPr lang="ja-JP" altLang="en-US" sz="800" u="sng" dirty="0" smtClean="0">
                <a:solidFill>
                  <a:srgbClr val="FF0000"/>
                </a:solidFill>
                <a:latin typeface="ＤＦ特太ゴシック体" panose="020B0509000000000000" pitchFamily="49" charset="-128"/>
                <a:ea typeface="ＤＦ特太ゴシック体" panose="020B0509000000000000" pitchFamily="49" charset="-128"/>
              </a:rPr>
              <a:t>３</a:t>
            </a:r>
            <a:r>
              <a:rPr lang="ja-JP" altLang="ja-JP" sz="800" u="sng" dirty="0" smtClean="0">
                <a:solidFill>
                  <a:srgbClr val="FF0000"/>
                </a:solidFill>
                <a:latin typeface="ＤＦ特太ゴシック体" panose="020B0509000000000000" pitchFamily="49" charset="-128"/>
                <a:ea typeface="ＤＦ特太ゴシック体" panose="020B0509000000000000" pitchFamily="49" charset="-128"/>
              </a:rPr>
              <a:t>箇月</a:t>
            </a:r>
            <a:r>
              <a:rPr lang="ja-JP" altLang="ja-JP" sz="800" u="sng" dirty="0">
                <a:solidFill>
                  <a:srgbClr val="FF0000"/>
                </a:solidFill>
                <a:latin typeface="ＤＦ特太ゴシック体" panose="020B0509000000000000" pitchFamily="49" charset="-128"/>
                <a:ea typeface="ＤＦ特太ゴシック体" panose="020B0509000000000000" pitchFamily="49" charset="-128"/>
              </a:rPr>
              <a:t>程度を目途</a:t>
            </a:r>
            <a:r>
              <a:rPr lang="ja-JP" altLang="ja-JP" sz="800" dirty="0">
                <a:solidFill>
                  <a:schemeClr val="tx1"/>
                </a:solidFill>
                <a:latin typeface="ＤＦ特太ゴシック体" panose="020B0509000000000000" pitchFamily="49" charset="-128"/>
                <a:ea typeface="ＤＦ特太ゴシック体" panose="020B0509000000000000" pitchFamily="49" charset="-128"/>
              </a:rPr>
              <a:t>に、</a:t>
            </a:r>
            <a:r>
              <a:rPr lang="ja-JP" altLang="ja-JP" sz="800" u="sng" dirty="0">
                <a:solidFill>
                  <a:srgbClr val="FF0000"/>
                </a:solidFill>
                <a:latin typeface="ＤＦ特太ゴシック体" panose="020B0509000000000000" pitchFamily="49" charset="-128"/>
                <a:ea typeface="ＤＦ特太ゴシック体" panose="020B0509000000000000" pitchFamily="49" charset="-128"/>
              </a:rPr>
              <a:t>順次</a:t>
            </a:r>
            <a:r>
              <a:rPr lang="ja-JP" altLang="ja-JP" sz="800" dirty="0">
                <a:solidFill>
                  <a:schemeClr val="tx1"/>
                </a:solidFill>
                <a:latin typeface="ＤＦ特太ゴシック体" panose="020B0509000000000000" pitchFamily="49" charset="-128"/>
                <a:ea typeface="ＤＦ特太ゴシック体" panose="020B0509000000000000" pitchFamily="49" charset="-128"/>
              </a:rPr>
              <a:t>速やかに、医療措置</a:t>
            </a:r>
            <a:r>
              <a:rPr lang="ja-JP" altLang="ja-JP" sz="800" u="sng" dirty="0">
                <a:solidFill>
                  <a:srgbClr val="FF0000"/>
                </a:solidFill>
                <a:latin typeface="ＤＦ特太ゴシック体" panose="020B0509000000000000" pitchFamily="49" charset="-128"/>
                <a:ea typeface="ＤＦ特太ゴシック体" panose="020B0509000000000000" pitchFamily="49" charset="-128"/>
              </a:rPr>
              <a:t>協定を締結した全ての医療機関</a:t>
            </a:r>
            <a:r>
              <a:rPr lang="ja-JP" altLang="ja-JP" sz="800" dirty="0">
                <a:solidFill>
                  <a:schemeClr val="tx1"/>
                </a:solidFill>
                <a:latin typeface="ＤＦ特太ゴシック体" panose="020B0509000000000000" pitchFamily="49" charset="-128"/>
                <a:ea typeface="ＤＦ特太ゴシック体" panose="020B0509000000000000" pitchFamily="49" charset="-128"/>
              </a:rPr>
              <a:t>で対応していく</a:t>
            </a:r>
            <a:r>
              <a:rPr lang="ja-JP" altLang="ja-JP" sz="800" dirty="0">
                <a:solidFill>
                  <a:schemeClr val="tx1"/>
                </a:solidFill>
              </a:rPr>
              <a:t>。</a:t>
            </a:r>
            <a:endParaRPr lang="en-US" altLang="ja-JP" sz="800" dirty="0" smtClean="0">
              <a:solidFill>
                <a:schemeClr val="tx1"/>
              </a:solidFill>
            </a:endParaRPr>
          </a:p>
        </p:txBody>
      </p:sp>
      <p:sp>
        <p:nvSpPr>
          <p:cNvPr id="39" name="正方形/長方形 38"/>
          <p:cNvSpPr/>
          <p:nvPr/>
        </p:nvSpPr>
        <p:spPr>
          <a:xfrm>
            <a:off x="0" y="10819"/>
            <a:ext cx="9906000" cy="345378"/>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662" b="1" dirty="0" smtClean="0">
                <a:latin typeface="游ゴシック" panose="020B0400000000000000" pitchFamily="50" charset="-128"/>
              </a:rPr>
              <a:t>新興感染症の発生・まん延時における医療提供イメージ（国の考え方）</a:t>
            </a:r>
            <a:endParaRPr lang="ja-JP" altLang="en-US" sz="1662" b="1" dirty="0">
              <a:latin typeface="游ゴシック" panose="020B0400000000000000" pitchFamily="50" charset="-128"/>
            </a:endParaRPr>
          </a:p>
        </p:txBody>
      </p:sp>
      <p:sp>
        <p:nvSpPr>
          <p:cNvPr id="66" name="テキスト ボックス 2"/>
          <p:cNvSpPr txBox="1">
            <a:spLocks noChangeArrowheads="1"/>
          </p:cNvSpPr>
          <p:nvPr/>
        </p:nvSpPr>
        <p:spPr bwMode="auto">
          <a:xfrm>
            <a:off x="168171" y="5403273"/>
            <a:ext cx="389850" cy="339942"/>
          </a:xfrm>
          <a:prstGeom prst="rect">
            <a:avLst/>
          </a:prstGeom>
          <a:solidFill>
            <a:srgbClr val="FFFFFF"/>
          </a:solidFill>
          <a:ln w="9525">
            <a:solidFill>
              <a:srgbClr val="000000"/>
            </a:solidFill>
            <a:prstDash val="dash"/>
            <a:miter lim="800000"/>
            <a:headEnd/>
            <a:tailEnd/>
          </a:ln>
        </p:spPr>
        <p:txBody>
          <a:bodyPr rot="0" vert="eaVert" wrap="square" lIns="91440" tIns="0" rIns="91440" bIns="0" anchor="t" anchorCtr="0">
            <a:spAutoFit/>
          </a:bodyPr>
          <a:lstStyle/>
          <a:p>
            <a:pPr algn="ctr">
              <a:lnSpc>
                <a:spcPts val="1600"/>
              </a:lnSpc>
              <a:spcAft>
                <a:spcPts val="0"/>
              </a:spcAft>
            </a:pPr>
            <a:r>
              <a:rPr lang="ja-JP" altLang="en-US" sz="14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道</a:t>
            </a:r>
            <a:endParaRPr lang="ja-JP" sz="1400" b="1" kern="100" dirty="0">
              <a:effectLst/>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p:txBody>
      </p:sp>
      <p:sp>
        <p:nvSpPr>
          <p:cNvPr id="67" name="テキスト ボックス 66"/>
          <p:cNvSpPr txBox="1"/>
          <p:nvPr/>
        </p:nvSpPr>
        <p:spPr>
          <a:xfrm>
            <a:off x="6251252" y="5060436"/>
            <a:ext cx="3518166" cy="790848"/>
          </a:xfrm>
          <a:prstGeom prst="rect">
            <a:avLst/>
          </a:prstGeom>
          <a:solidFill>
            <a:schemeClr val="bg1"/>
          </a:solidFill>
          <a:ln w="3175">
            <a:solidFill>
              <a:schemeClr val="tx1"/>
            </a:solidFill>
          </a:ln>
        </p:spPr>
        <p:txBody>
          <a:bodyPr wrap="square" tIns="72000" rIns="0" bIns="0" rtlCol="0">
            <a:spAutoFit/>
          </a:bodyPr>
          <a:lstStyle/>
          <a:p>
            <a:pPr>
              <a:lnSpc>
                <a:spcPts val="1200"/>
              </a:lnSpc>
            </a:pPr>
            <a:r>
              <a:rPr kumimoji="1" lang="ja-JP" altLang="en-US" sz="1400" dirty="0" smtClean="0">
                <a:latin typeface="+mn-ea"/>
              </a:rPr>
              <a:t>医療機関への情報提供の内容（随時実施）</a:t>
            </a:r>
            <a:endParaRPr kumimoji="1" lang="en-US" altLang="ja-JP" sz="1400" dirty="0" smtClean="0">
              <a:latin typeface="+mn-ea"/>
            </a:endParaRPr>
          </a:p>
          <a:p>
            <a:pPr marL="108000" indent="-180000">
              <a:lnSpc>
                <a:spcPts val="1100"/>
              </a:lnSpc>
            </a:pPr>
            <a:r>
              <a:rPr lang="ja-JP" altLang="en-US" sz="1000"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rPr>
              <a:t>・ウイルスの性状等についての情報</a:t>
            </a:r>
            <a:endParaRPr lang="en-US" altLang="ja-JP" sz="1000"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a:p>
            <a:pPr marL="108000" indent="-180000">
              <a:lnSpc>
                <a:spcPts val="1100"/>
              </a:lnSpc>
            </a:pPr>
            <a:r>
              <a:rPr lang="ja-JP" altLang="en-US" sz="1000"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rPr>
              <a:t>・患者への対応方法等についての情報</a:t>
            </a:r>
            <a:endParaRPr lang="en-US" altLang="ja-JP" sz="1000"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a:p>
            <a:pPr marL="108000" indent="-180000">
              <a:lnSpc>
                <a:spcPts val="1100"/>
              </a:lnSpc>
            </a:pPr>
            <a:r>
              <a:rPr lang="ja-JP" altLang="en-US" sz="1000"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rPr>
              <a:t>・国の財政支援（補助金、診療報酬の上乗せ等）についての情報　など</a:t>
            </a:r>
            <a:endParaRPr lang="en-US" altLang="ja-JP" sz="1000"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p:txBody>
      </p:sp>
      <p:sp>
        <p:nvSpPr>
          <p:cNvPr id="68" name="テキスト ボックス 67"/>
          <p:cNvSpPr txBox="1"/>
          <p:nvPr/>
        </p:nvSpPr>
        <p:spPr>
          <a:xfrm>
            <a:off x="650705" y="5287345"/>
            <a:ext cx="5552985" cy="564257"/>
          </a:xfrm>
          <a:prstGeom prst="rect">
            <a:avLst/>
          </a:prstGeom>
          <a:noFill/>
          <a:ln w="6350">
            <a:solidFill>
              <a:schemeClr val="dk1"/>
            </a:solidFill>
          </a:ln>
        </p:spPr>
        <p:txBody>
          <a:bodyPr wrap="square" rIns="108000" rtlCol="0">
            <a:spAutoFit/>
          </a:bodyPr>
          <a:lstStyle/>
          <a:p>
            <a:r>
              <a:rPr lang="ja-JP" altLang="en-US" sz="1400" kern="100" dirty="0" smtClean="0">
                <a:solidFill>
                  <a:prstClr val="black"/>
                </a:solidFill>
                <a:latin typeface="+mn-ea"/>
                <a:cs typeface="Times New Roman" panose="02020603050405020304" pitchFamily="18" charset="0"/>
              </a:rPr>
              <a:t>道、地方衛生研究所、感染症指定医療機関 等による情報共有</a:t>
            </a:r>
            <a:endParaRPr lang="en-US" altLang="ja-JP" sz="1400" kern="100" dirty="0" smtClean="0">
              <a:solidFill>
                <a:prstClr val="black"/>
              </a:solidFill>
              <a:latin typeface="+mn-ea"/>
              <a:cs typeface="Times New Roman" panose="02020603050405020304" pitchFamily="18" charset="0"/>
            </a:endParaRPr>
          </a:p>
          <a:p>
            <a:pPr>
              <a:lnSpc>
                <a:spcPts val="800"/>
              </a:lnSpc>
            </a:pPr>
            <a:endParaRPr lang="en-US" altLang="ja-JP" sz="900" b="1"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a:p>
            <a:r>
              <a:rPr kumimoji="1" lang="ja-JP" altLang="en-US" sz="1000" dirty="0" smtClean="0"/>
              <a:t>（必要に応じて、随時、関係医療機関を追加して参集）</a:t>
            </a:r>
            <a:endParaRPr kumimoji="1" lang="ja-JP" altLang="en-US" sz="1000" dirty="0"/>
          </a:p>
        </p:txBody>
      </p:sp>
      <p:sp>
        <p:nvSpPr>
          <p:cNvPr id="2" name="正方形/長方形 1"/>
          <p:cNvSpPr/>
          <p:nvPr/>
        </p:nvSpPr>
        <p:spPr>
          <a:xfrm>
            <a:off x="3855981" y="3741156"/>
            <a:ext cx="2123949" cy="22024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スライド番号プレースホルダー 1"/>
          <p:cNvSpPr txBox="1">
            <a:spLocks/>
          </p:cNvSpPr>
          <p:nvPr/>
        </p:nvSpPr>
        <p:spPr>
          <a:xfrm>
            <a:off x="7677150" y="6492875"/>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4000" dirty="0" smtClean="0"/>
              <a:t>19</a:t>
            </a:r>
            <a:endParaRPr lang="ja-JP" altLang="en-US" sz="4000" dirty="0"/>
          </a:p>
        </p:txBody>
      </p:sp>
    </p:spTree>
    <p:extLst>
      <p:ext uri="{BB962C8B-B14F-4D97-AF65-F5344CB8AC3E}">
        <p14:creationId xmlns:p14="http://schemas.microsoft.com/office/powerpoint/2010/main" val="5155776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934206076"/>
              </p:ext>
            </p:extLst>
          </p:nvPr>
        </p:nvGraphicFramePr>
        <p:xfrm>
          <a:off x="188259" y="601322"/>
          <a:ext cx="9592235" cy="3325325"/>
        </p:xfrm>
        <a:graphic>
          <a:graphicData uri="http://schemas.openxmlformats.org/drawingml/2006/table">
            <a:tbl>
              <a:tblPr firstRow="1" bandRow="1">
                <a:tableStyleId>{5C22544A-7EE6-4342-B048-85BDC9FD1C3A}</a:tableStyleId>
              </a:tblPr>
              <a:tblGrid>
                <a:gridCol w="1852040">
                  <a:extLst>
                    <a:ext uri="{9D8B030D-6E8A-4147-A177-3AD203B41FA5}">
                      <a16:colId xmlns:a16="http://schemas.microsoft.com/office/drawing/2014/main" val="1191692173"/>
                    </a:ext>
                  </a:extLst>
                </a:gridCol>
                <a:gridCol w="7740195">
                  <a:extLst>
                    <a:ext uri="{9D8B030D-6E8A-4147-A177-3AD203B41FA5}">
                      <a16:colId xmlns:a16="http://schemas.microsoft.com/office/drawing/2014/main" val="452430762"/>
                    </a:ext>
                  </a:extLst>
                </a:gridCol>
              </a:tblGrid>
              <a:tr h="537049">
                <a:tc>
                  <a:txBody>
                    <a:bodyPr/>
                    <a:lstStyle/>
                    <a:p>
                      <a:pPr algn="ctr"/>
                      <a:r>
                        <a:rPr kumimoji="1" lang="ja-JP" altLang="en-US" b="1" dirty="0" smtClean="0">
                          <a:solidFill>
                            <a:schemeClr val="tx1"/>
                          </a:solidFill>
                          <a:latin typeface="ＭＳ ゴシック" panose="020B0609070205080204" pitchFamily="49" charset="-128"/>
                          <a:ea typeface="ＭＳ ゴシック" panose="020B0609070205080204" pitchFamily="49" charset="-128"/>
                        </a:rPr>
                        <a:t>年　月</a:t>
                      </a:r>
                      <a:endParaRPr kumimoji="1" lang="ja-JP" altLang="en-US" b="1"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ja-JP" altLang="en-US" b="1" dirty="0" smtClean="0">
                          <a:solidFill>
                            <a:schemeClr val="tx1"/>
                          </a:solidFill>
                          <a:latin typeface="ＭＳ ゴシック" panose="020B0609070205080204" pitchFamily="49" charset="-128"/>
                          <a:ea typeface="ＭＳ ゴシック" panose="020B0609070205080204" pitchFamily="49" charset="-128"/>
                        </a:rPr>
                        <a:t>検討内容等</a:t>
                      </a:r>
                      <a:endParaRPr kumimoji="1" lang="ja-JP" altLang="en-US"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6887576"/>
                  </a:ext>
                </a:extLst>
              </a:tr>
              <a:tr h="537049">
                <a:tc>
                  <a:txBody>
                    <a:bodyPr/>
                    <a:lstStyle/>
                    <a:p>
                      <a:pPr algn="ctr"/>
                      <a:r>
                        <a:rPr kumimoji="1" lang="ja-JP" altLang="en-US" b="1" dirty="0" smtClean="0">
                          <a:latin typeface="ＭＳ ゴシック" panose="020B0609070205080204" pitchFamily="49" charset="-128"/>
                          <a:ea typeface="ＭＳ ゴシック" panose="020B0609070205080204" pitchFamily="49" charset="-128"/>
                        </a:rPr>
                        <a:t>Ｒ５</a:t>
                      </a:r>
                      <a:r>
                        <a:rPr kumimoji="1" lang="en-US" altLang="ja-JP" b="1" dirty="0" smtClean="0">
                          <a:latin typeface="ＭＳ ゴシック" panose="020B0609070205080204" pitchFamily="49" charset="-128"/>
                          <a:ea typeface="ＭＳ ゴシック" panose="020B0609070205080204" pitchFamily="49" charset="-128"/>
                        </a:rPr>
                        <a:t>.11</a:t>
                      </a:r>
                      <a:r>
                        <a:rPr kumimoji="1" lang="ja-JP" altLang="en-US" b="1" dirty="0" smtClean="0">
                          <a:latin typeface="ＭＳ ゴシック" panose="020B0609070205080204" pitchFamily="49" charset="-128"/>
                          <a:ea typeface="ＭＳ ゴシック" panose="020B0609070205080204" pitchFamily="49" charset="-128"/>
                        </a:rPr>
                        <a:t>月</a:t>
                      </a:r>
                      <a:endParaRPr kumimoji="1" lang="ja-JP" altLang="en-US" b="1" dirty="0">
                        <a:latin typeface="ＭＳ ゴシック" panose="020B0609070205080204" pitchFamily="49" charset="-128"/>
                        <a:ea typeface="ＭＳ ゴシック" panose="020B0609070205080204" pitchFamily="49"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kern="1200" dirty="0" smtClean="0">
                          <a:solidFill>
                            <a:schemeClr val="dk1"/>
                          </a:solidFill>
                          <a:effectLst/>
                          <a:latin typeface="+mn-lt"/>
                          <a:ea typeface="+mn-ea"/>
                          <a:cs typeface="+mn-cs"/>
                        </a:rPr>
                        <a:t>■令和５年</a:t>
                      </a:r>
                      <a:r>
                        <a:rPr kumimoji="1" lang="ja-JP" altLang="ja-JP" sz="1800" kern="1200" dirty="0" smtClean="0">
                          <a:solidFill>
                            <a:schemeClr val="dk1"/>
                          </a:solidFill>
                          <a:effectLst/>
                          <a:latin typeface="+mn-lt"/>
                          <a:ea typeface="+mn-ea"/>
                          <a:cs typeface="+mn-cs"/>
                        </a:rPr>
                        <a:t>第</a:t>
                      </a:r>
                      <a:r>
                        <a:rPr kumimoji="1" lang="ja-JP" altLang="en-US" sz="1800" kern="1200" dirty="0" smtClean="0">
                          <a:solidFill>
                            <a:schemeClr val="dk1"/>
                          </a:solidFill>
                          <a:effectLst/>
                          <a:latin typeface="+mn-lt"/>
                          <a:ea typeface="+mn-ea"/>
                          <a:cs typeface="+mn-cs"/>
                        </a:rPr>
                        <a:t>４</a:t>
                      </a:r>
                      <a:r>
                        <a:rPr kumimoji="1" lang="ja-JP" altLang="ja-JP" sz="1800" kern="1200" dirty="0" smtClean="0">
                          <a:solidFill>
                            <a:schemeClr val="dk1"/>
                          </a:solidFill>
                          <a:effectLst/>
                          <a:latin typeface="+mn-lt"/>
                          <a:ea typeface="+mn-ea"/>
                          <a:cs typeface="+mn-cs"/>
                        </a:rPr>
                        <a:t>回</a:t>
                      </a:r>
                      <a:r>
                        <a:rPr kumimoji="1" lang="ja-JP" altLang="en-US" sz="1800" kern="1200" dirty="0" smtClean="0">
                          <a:solidFill>
                            <a:schemeClr val="dk1"/>
                          </a:solidFill>
                          <a:effectLst/>
                          <a:latin typeface="+mn-lt"/>
                          <a:ea typeface="+mn-ea"/>
                          <a:cs typeface="+mn-cs"/>
                        </a:rPr>
                        <a:t>定例道議会への報告</a:t>
                      </a:r>
                      <a:r>
                        <a:rPr kumimoji="1" lang="ja-JP" altLang="ja-JP" sz="1800" kern="1200" dirty="0" smtClean="0">
                          <a:solidFill>
                            <a:schemeClr val="dk1"/>
                          </a:solidFill>
                          <a:effectLst/>
                          <a:latin typeface="+mn-lt"/>
                          <a:ea typeface="+mn-ea"/>
                          <a:cs typeface="+mn-cs"/>
                        </a:rPr>
                        <a:t>（</a:t>
                      </a:r>
                      <a:r>
                        <a:rPr kumimoji="1" lang="ja-JP" altLang="en-US" sz="1800" kern="1200" dirty="0" smtClean="0">
                          <a:solidFill>
                            <a:schemeClr val="dk1"/>
                          </a:solidFill>
                          <a:effectLst/>
                          <a:latin typeface="+mn-lt"/>
                          <a:ea typeface="+mn-ea"/>
                          <a:cs typeface="+mn-cs"/>
                        </a:rPr>
                        <a:t>計画素案</a:t>
                      </a:r>
                      <a:r>
                        <a:rPr kumimoji="1" lang="ja-JP" altLang="ja-JP" sz="1800" kern="1200" dirty="0" smtClean="0">
                          <a:solidFill>
                            <a:schemeClr val="dk1"/>
                          </a:solidFill>
                          <a:effectLst/>
                          <a:latin typeface="+mn-lt"/>
                          <a:ea typeface="+mn-ea"/>
                          <a:cs typeface="+mn-cs"/>
                        </a:rPr>
                        <a:t>）</a:t>
                      </a:r>
                      <a:endParaRPr kumimoji="1" lang="ja-JP" altLang="en-US" b="1" dirty="0" smtClean="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479867733"/>
                  </a:ext>
                </a:extLst>
              </a:tr>
              <a:tr h="537049">
                <a:tc>
                  <a:txBody>
                    <a:bodyPr/>
                    <a:lstStyle/>
                    <a:p>
                      <a:pPr algn="ctr"/>
                      <a:r>
                        <a:rPr kumimoji="1" lang="ja-JP" altLang="en-US" b="1" dirty="0" smtClean="0">
                          <a:latin typeface="ＭＳ ゴシック" panose="020B0609070205080204" pitchFamily="49" charset="-128"/>
                          <a:ea typeface="ＭＳ ゴシック" panose="020B0609070205080204" pitchFamily="49" charset="-128"/>
                        </a:rPr>
                        <a:t>　　 </a:t>
                      </a:r>
                      <a:r>
                        <a:rPr kumimoji="1" lang="en-US" altLang="ja-JP" b="1" dirty="0" smtClean="0">
                          <a:latin typeface="ＭＳ ゴシック" panose="020B0609070205080204" pitchFamily="49" charset="-128"/>
                          <a:ea typeface="ＭＳ ゴシック" panose="020B0609070205080204" pitchFamily="49" charset="-128"/>
                        </a:rPr>
                        <a:t>12</a:t>
                      </a:r>
                      <a:r>
                        <a:rPr kumimoji="1" lang="ja-JP" altLang="en-US" b="1" dirty="0" smtClean="0">
                          <a:latin typeface="ＭＳ ゴシック" panose="020B0609070205080204" pitchFamily="49" charset="-128"/>
                          <a:ea typeface="ＭＳ ゴシック" panose="020B0609070205080204" pitchFamily="49" charset="-128"/>
                        </a:rPr>
                        <a:t>月</a:t>
                      </a:r>
                      <a:endParaRPr kumimoji="1" lang="ja-JP" altLang="en-US" b="1" dirty="0">
                        <a:latin typeface="ＭＳ ゴシック" panose="020B0609070205080204" pitchFamily="49" charset="-128"/>
                        <a:ea typeface="ＭＳ ゴシック" panose="020B0609070205080204" pitchFamily="49" charset="-128"/>
                      </a:endParaRPr>
                    </a:p>
                  </a:txBody>
                  <a:tcPr anchor="ctr"/>
                </a:tc>
                <a:tc rowSpan="2">
                  <a:txBody>
                    <a:bodyPr/>
                    <a:lstStyle/>
                    <a:p>
                      <a:pPr algn="l"/>
                      <a:r>
                        <a:rPr kumimoji="1" lang="ja-JP" altLang="en-US" sz="1800" kern="1200" dirty="0" smtClean="0">
                          <a:solidFill>
                            <a:schemeClr val="dk1"/>
                          </a:solidFill>
                          <a:effectLst/>
                          <a:latin typeface="+mn-lt"/>
                          <a:ea typeface="+mn-ea"/>
                          <a:cs typeface="+mn-cs"/>
                        </a:rPr>
                        <a:t>○</a:t>
                      </a:r>
                      <a:r>
                        <a:rPr kumimoji="1" lang="ja-JP" altLang="ja-JP" sz="1800" kern="1200" dirty="0" smtClean="0">
                          <a:solidFill>
                            <a:schemeClr val="dk1"/>
                          </a:solidFill>
                          <a:effectLst/>
                          <a:latin typeface="+mn-lt"/>
                          <a:ea typeface="+mn-ea"/>
                          <a:cs typeface="+mn-cs"/>
                        </a:rPr>
                        <a:t>パブリックコメント</a:t>
                      </a:r>
                      <a:endParaRPr kumimoji="1" lang="en-US" altLang="ja-JP" sz="1800" kern="1200" dirty="0" smtClean="0">
                        <a:solidFill>
                          <a:schemeClr val="dk1"/>
                        </a:solidFill>
                        <a:effectLst/>
                        <a:latin typeface="+mn-lt"/>
                        <a:ea typeface="+mn-ea"/>
                        <a:cs typeface="+mn-cs"/>
                      </a:endParaRPr>
                    </a:p>
                    <a:p>
                      <a:pPr algn="l"/>
                      <a:r>
                        <a:rPr kumimoji="1" lang="ja-JP" altLang="en-US" sz="1800" b="0" kern="1200" dirty="0" smtClean="0">
                          <a:solidFill>
                            <a:schemeClr val="dk1"/>
                          </a:solidFill>
                          <a:effectLst/>
                          <a:latin typeface="+mn-lt"/>
                          <a:ea typeface="+mn-ea"/>
                          <a:cs typeface="+mn-cs"/>
                        </a:rPr>
                        <a:t>〇次期「北海道感染症予防計画」地域説明会</a:t>
                      </a:r>
                      <a:endParaRPr kumimoji="1" lang="ja-JP" altLang="en-US" b="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3263971113"/>
                  </a:ext>
                </a:extLst>
              </a:tr>
              <a:tr h="537049">
                <a:tc>
                  <a:txBody>
                    <a:bodyPr/>
                    <a:lstStyle/>
                    <a:p>
                      <a:pPr algn="ctr"/>
                      <a:r>
                        <a:rPr kumimoji="1" lang="ja-JP" altLang="en-US" b="1" dirty="0" smtClean="0">
                          <a:latin typeface="ＭＳ ゴシック" panose="020B0609070205080204" pitchFamily="49" charset="-128"/>
                          <a:ea typeface="ＭＳ ゴシック" panose="020B0609070205080204" pitchFamily="49" charset="-128"/>
                        </a:rPr>
                        <a:t>Ｒ６</a:t>
                      </a:r>
                      <a:r>
                        <a:rPr kumimoji="1" lang="en-US" altLang="ja-JP" b="1" dirty="0" smtClean="0">
                          <a:latin typeface="ＭＳ ゴシック" panose="020B0609070205080204" pitchFamily="49" charset="-128"/>
                          <a:ea typeface="ＭＳ ゴシック" panose="020B0609070205080204" pitchFamily="49" charset="-128"/>
                        </a:rPr>
                        <a:t>.</a:t>
                      </a:r>
                      <a:r>
                        <a:rPr kumimoji="1" lang="ja-JP" altLang="en-US" b="1" dirty="0" smtClean="0">
                          <a:latin typeface="ＭＳ ゴシック" panose="020B0609070205080204" pitchFamily="49" charset="-128"/>
                          <a:ea typeface="ＭＳ ゴシック" panose="020B0609070205080204" pitchFamily="49" charset="-128"/>
                        </a:rPr>
                        <a:t>１月</a:t>
                      </a:r>
                      <a:endParaRPr kumimoji="1" lang="en-US" altLang="ja-JP" b="1" dirty="0" smtClean="0">
                        <a:latin typeface="ＭＳ ゴシック" panose="020B0609070205080204" pitchFamily="49" charset="-128"/>
                        <a:ea typeface="ＭＳ ゴシック" panose="020B0609070205080204" pitchFamily="49" charset="-128"/>
                      </a:endParaRP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b="1" dirty="0" smtClean="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064491093"/>
                  </a:ext>
                </a:extLst>
              </a:tr>
              <a:tr h="537049">
                <a:tc>
                  <a:txBody>
                    <a:bodyPr/>
                    <a:lstStyle/>
                    <a:p>
                      <a:pPr algn="ctr"/>
                      <a:r>
                        <a:rPr kumimoji="1" lang="ja-JP" altLang="en-US" b="1" dirty="0" smtClean="0">
                          <a:latin typeface="ＭＳ ゴシック" panose="020B0609070205080204" pitchFamily="49" charset="-128"/>
                          <a:ea typeface="ＭＳ ゴシック" panose="020B0609070205080204" pitchFamily="49" charset="-128"/>
                        </a:rPr>
                        <a:t>　　 ２月</a:t>
                      </a:r>
                      <a:endParaRPr kumimoji="1" lang="ja-JP" altLang="en-US" b="1" dirty="0">
                        <a:latin typeface="ＭＳ ゴシック" panose="020B0609070205080204" pitchFamily="49" charset="-128"/>
                        <a:ea typeface="ＭＳ ゴシック" panose="020B0609070205080204" pitchFamily="49" charset="-128"/>
                      </a:endParaRPr>
                    </a:p>
                  </a:txBody>
                  <a:tcPr anchor="ctr"/>
                </a:tc>
                <a:tc>
                  <a:txBody>
                    <a:bodyPr/>
                    <a:lstStyle/>
                    <a:p>
                      <a:pPr algn="l"/>
                      <a:r>
                        <a:rPr kumimoji="1" lang="ja-JP" altLang="en-US" sz="1800" kern="1200" dirty="0" smtClean="0">
                          <a:solidFill>
                            <a:schemeClr val="dk1"/>
                          </a:solidFill>
                          <a:effectLst/>
                          <a:latin typeface="+mn-lt"/>
                          <a:ea typeface="+mn-ea"/>
                          <a:cs typeface="+mn-cs"/>
                        </a:rPr>
                        <a:t>●北海道感染症対策連携協議会等</a:t>
                      </a:r>
                      <a:r>
                        <a:rPr kumimoji="1" lang="ja-JP" altLang="ja-JP" sz="1800" kern="1200" dirty="0" smtClean="0">
                          <a:solidFill>
                            <a:schemeClr val="dk1"/>
                          </a:solidFill>
                          <a:effectLst/>
                          <a:latin typeface="+mn-lt"/>
                          <a:ea typeface="+mn-ea"/>
                          <a:cs typeface="+mn-cs"/>
                        </a:rPr>
                        <a:t>（計画案）</a:t>
                      </a:r>
                      <a:endParaRPr kumimoji="1" lang="en-US" altLang="ja-JP" sz="1800" kern="1200" dirty="0" smtClean="0">
                        <a:solidFill>
                          <a:schemeClr val="dk1"/>
                        </a:solidFill>
                        <a:effectLst/>
                        <a:latin typeface="+mn-lt"/>
                        <a:ea typeface="+mn-ea"/>
                        <a:cs typeface="+mn-cs"/>
                      </a:endParaRPr>
                    </a:p>
                    <a:p>
                      <a:pPr algn="l"/>
                      <a:r>
                        <a:rPr kumimoji="1" lang="ja-JP" altLang="en-US" sz="1800" kern="1200" dirty="0" smtClean="0">
                          <a:solidFill>
                            <a:schemeClr val="dk1"/>
                          </a:solidFill>
                          <a:effectLst/>
                          <a:latin typeface="+mn-lt"/>
                          <a:ea typeface="+mn-ea"/>
                          <a:cs typeface="+mn-cs"/>
                        </a:rPr>
                        <a:t>■令和６年</a:t>
                      </a:r>
                      <a:r>
                        <a:rPr kumimoji="1" lang="ja-JP" altLang="ja-JP" sz="1800" kern="1200" dirty="0" smtClean="0">
                          <a:solidFill>
                            <a:schemeClr val="dk1"/>
                          </a:solidFill>
                          <a:effectLst/>
                          <a:latin typeface="+mn-lt"/>
                          <a:ea typeface="+mn-ea"/>
                          <a:cs typeface="+mn-cs"/>
                        </a:rPr>
                        <a:t>第</a:t>
                      </a:r>
                      <a:r>
                        <a:rPr kumimoji="1" lang="ja-JP" altLang="en-US" sz="1800" kern="1200" dirty="0" smtClean="0">
                          <a:solidFill>
                            <a:schemeClr val="dk1"/>
                          </a:solidFill>
                          <a:effectLst/>
                          <a:latin typeface="+mn-lt"/>
                          <a:ea typeface="+mn-ea"/>
                          <a:cs typeface="+mn-cs"/>
                        </a:rPr>
                        <a:t>１</a:t>
                      </a:r>
                      <a:r>
                        <a:rPr kumimoji="1" lang="ja-JP" altLang="ja-JP" sz="1800" kern="1200" dirty="0" smtClean="0">
                          <a:solidFill>
                            <a:schemeClr val="dk1"/>
                          </a:solidFill>
                          <a:effectLst/>
                          <a:latin typeface="+mn-lt"/>
                          <a:ea typeface="+mn-ea"/>
                          <a:cs typeface="+mn-cs"/>
                        </a:rPr>
                        <a:t>回</a:t>
                      </a:r>
                      <a:r>
                        <a:rPr kumimoji="1" lang="ja-JP" altLang="en-US" sz="1800" kern="1200" dirty="0" smtClean="0">
                          <a:solidFill>
                            <a:schemeClr val="dk1"/>
                          </a:solidFill>
                          <a:effectLst/>
                          <a:latin typeface="+mn-lt"/>
                          <a:ea typeface="+mn-ea"/>
                          <a:cs typeface="+mn-cs"/>
                        </a:rPr>
                        <a:t>定例道議会への報告</a:t>
                      </a:r>
                      <a:r>
                        <a:rPr kumimoji="1" lang="ja-JP" altLang="ja-JP" sz="1800" kern="1200" dirty="0" smtClean="0">
                          <a:solidFill>
                            <a:schemeClr val="dk1"/>
                          </a:solidFill>
                          <a:effectLst/>
                          <a:latin typeface="+mn-lt"/>
                          <a:ea typeface="+mn-ea"/>
                          <a:cs typeface="+mn-cs"/>
                        </a:rPr>
                        <a:t>（</a:t>
                      </a:r>
                      <a:r>
                        <a:rPr kumimoji="1" lang="ja-JP" altLang="en-US" sz="1800" kern="1200" dirty="0" smtClean="0">
                          <a:solidFill>
                            <a:schemeClr val="dk1"/>
                          </a:solidFill>
                          <a:effectLst/>
                          <a:latin typeface="+mn-lt"/>
                          <a:ea typeface="+mn-ea"/>
                          <a:cs typeface="+mn-cs"/>
                        </a:rPr>
                        <a:t>計画案</a:t>
                      </a:r>
                      <a:r>
                        <a:rPr kumimoji="1" lang="ja-JP" altLang="ja-JP" sz="1800" kern="1200" dirty="0" smtClean="0">
                          <a:solidFill>
                            <a:schemeClr val="dk1"/>
                          </a:solidFill>
                          <a:effectLst/>
                          <a:latin typeface="+mn-lt"/>
                          <a:ea typeface="+mn-ea"/>
                          <a:cs typeface="+mn-cs"/>
                        </a:rPr>
                        <a:t>）</a:t>
                      </a:r>
                      <a:endParaRPr kumimoji="1" lang="ja-JP" altLang="en-US" b="1"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3328480065"/>
                  </a:ext>
                </a:extLst>
              </a:tr>
              <a:tr h="537049">
                <a:tc>
                  <a:txBody>
                    <a:bodyPr/>
                    <a:lstStyle/>
                    <a:p>
                      <a:pPr algn="ctr"/>
                      <a:r>
                        <a:rPr kumimoji="1" lang="en-US" altLang="ja-JP" b="1" baseline="0" dirty="0" smtClean="0">
                          <a:latin typeface="ＭＳ ゴシック" panose="020B0609070205080204" pitchFamily="49" charset="-128"/>
                          <a:ea typeface="ＭＳ ゴシック" panose="020B0609070205080204" pitchFamily="49" charset="-128"/>
                        </a:rPr>
                        <a:t> </a:t>
                      </a:r>
                      <a:r>
                        <a:rPr kumimoji="1" lang="ja-JP" altLang="en-US" b="1" baseline="0" dirty="0" smtClean="0">
                          <a:latin typeface="ＭＳ ゴシック" panose="020B0609070205080204" pitchFamily="49" charset="-128"/>
                          <a:ea typeface="ＭＳ ゴシック" panose="020B0609070205080204" pitchFamily="49" charset="-128"/>
                        </a:rPr>
                        <a:t>　　３月</a:t>
                      </a:r>
                      <a:endParaRPr kumimoji="1" lang="ja-JP" altLang="en-US" b="1" dirty="0">
                        <a:latin typeface="ＭＳ ゴシック" panose="020B0609070205080204" pitchFamily="49" charset="-128"/>
                        <a:ea typeface="ＭＳ ゴシック" panose="020B0609070205080204" pitchFamily="49" charset="-128"/>
                      </a:endParaRPr>
                    </a:p>
                  </a:txBody>
                  <a:tcPr anchor="ctr"/>
                </a:tc>
                <a:tc>
                  <a:txBody>
                    <a:bodyPr/>
                    <a:lstStyle/>
                    <a:p>
                      <a:pPr algn="l"/>
                      <a:r>
                        <a:rPr kumimoji="1" lang="ja-JP" altLang="en-US" sz="1800" kern="1200" dirty="0" smtClean="0">
                          <a:solidFill>
                            <a:schemeClr val="dk1"/>
                          </a:solidFill>
                          <a:effectLst/>
                          <a:latin typeface="+mn-lt"/>
                          <a:ea typeface="+mn-ea"/>
                          <a:cs typeface="+mn-cs"/>
                        </a:rPr>
                        <a:t>◎</a:t>
                      </a:r>
                      <a:r>
                        <a:rPr kumimoji="1" lang="ja-JP" altLang="ja-JP" sz="1800" kern="1200" dirty="0" smtClean="0">
                          <a:solidFill>
                            <a:schemeClr val="dk1"/>
                          </a:solidFill>
                          <a:effectLst/>
                          <a:latin typeface="+mn-lt"/>
                          <a:ea typeface="+mn-ea"/>
                          <a:cs typeface="+mn-cs"/>
                        </a:rPr>
                        <a:t>計画策定</a:t>
                      </a:r>
                      <a:endParaRPr kumimoji="1" lang="ja-JP" altLang="en-US" b="1"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38151037"/>
                  </a:ext>
                </a:extLst>
              </a:tr>
            </a:tbl>
          </a:graphicData>
        </a:graphic>
      </p:graphicFrame>
      <p:sp>
        <p:nvSpPr>
          <p:cNvPr id="2" name="テキスト ボックス 1"/>
          <p:cNvSpPr txBox="1"/>
          <p:nvPr/>
        </p:nvSpPr>
        <p:spPr>
          <a:xfrm>
            <a:off x="4871258" y="1911927"/>
            <a:ext cx="4114800" cy="714895"/>
          </a:xfrm>
          <a:prstGeom prst="rect">
            <a:avLst/>
          </a:prstGeom>
          <a:noFill/>
        </p:spPr>
        <p:txBody>
          <a:bodyPr wrap="square" rtlCol="0">
            <a:spAutoFit/>
          </a:bodyPr>
          <a:lstStyle/>
          <a:p>
            <a:endParaRPr kumimoji="1" lang="ja-JP" altLang="en-US" dirty="0"/>
          </a:p>
        </p:txBody>
      </p:sp>
      <p:sp>
        <p:nvSpPr>
          <p:cNvPr id="6"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20</a:t>
            </a:r>
            <a:endParaRPr kumimoji="1" lang="ja-JP" altLang="en-US" sz="4000" dirty="0"/>
          </a:p>
        </p:txBody>
      </p:sp>
      <p:sp>
        <p:nvSpPr>
          <p:cNvPr id="8" name="正方形/長方形 7"/>
          <p:cNvSpPr/>
          <p:nvPr/>
        </p:nvSpPr>
        <p:spPr>
          <a:xfrm>
            <a:off x="0" y="6223"/>
            <a:ext cx="9906000" cy="485029"/>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2000" b="1" dirty="0" smtClean="0">
                <a:latin typeface="游ゴシック" panose="020B0400000000000000" pitchFamily="50" charset="-128"/>
              </a:rPr>
              <a:t>検討スケジュール</a:t>
            </a:r>
            <a:endParaRPr lang="ja-JP" altLang="en-US" sz="2000" b="1" dirty="0">
              <a:latin typeface="游ゴシック" panose="020B0400000000000000" pitchFamily="50" charset="-128"/>
            </a:endParaRPr>
          </a:p>
        </p:txBody>
      </p:sp>
    </p:spTree>
    <p:extLst>
      <p:ext uri="{BB962C8B-B14F-4D97-AF65-F5344CB8AC3E}">
        <p14:creationId xmlns:p14="http://schemas.microsoft.com/office/powerpoint/2010/main" val="1640851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テキスト ボックス 71"/>
          <p:cNvSpPr txBox="1"/>
          <p:nvPr/>
        </p:nvSpPr>
        <p:spPr>
          <a:xfrm>
            <a:off x="0" y="2630401"/>
            <a:ext cx="9906000" cy="646331"/>
          </a:xfrm>
          <a:prstGeom prst="rect">
            <a:avLst/>
          </a:prstGeom>
          <a:noFill/>
        </p:spPr>
        <p:txBody>
          <a:bodyPr wrap="square" rtlCol="0">
            <a:spAutoFit/>
          </a:bodyPr>
          <a:lstStyle/>
          <a:p>
            <a:pPr algn="ctr"/>
            <a:r>
              <a:rPr lang="ja-JP" altLang="en-US" sz="3600" b="1" dirty="0" smtClean="0">
                <a:solidFill>
                  <a:srgbClr val="002060"/>
                </a:solidFill>
                <a:latin typeface="游ゴシック" panose="020B0400000000000000" pitchFamily="50" charset="-128"/>
                <a:ea typeface="游ゴシック" panose="020B0400000000000000" pitchFamily="50" charset="-128"/>
              </a:rPr>
              <a:t>（参考）医療圏域別等の設定がある数値目標</a:t>
            </a:r>
            <a:endParaRPr lang="en-US" altLang="ja-JP" sz="3600" b="1" dirty="0" smtClean="0">
              <a:solidFill>
                <a:srgbClr val="002060"/>
              </a:solidFill>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21</a:t>
            </a:r>
            <a:endParaRPr kumimoji="1" lang="ja-JP" altLang="en-US" sz="4000" dirty="0"/>
          </a:p>
        </p:txBody>
      </p:sp>
    </p:spTree>
    <p:extLst>
      <p:ext uri="{BB962C8B-B14F-4D97-AF65-F5344CB8AC3E}">
        <p14:creationId xmlns:p14="http://schemas.microsoft.com/office/powerpoint/2010/main" val="8681298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7522"/>
            <a:ext cx="9906000" cy="368685"/>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2000" b="1" dirty="0" smtClean="0">
                <a:latin typeface="游ゴシック" panose="020B0400000000000000" pitchFamily="50" charset="-128"/>
              </a:rPr>
              <a:t>【</a:t>
            </a:r>
            <a:r>
              <a:rPr lang="ja-JP" altLang="en-US" sz="2000" b="1" dirty="0" smtClean="0">
                <a:latin typeface="游ゴシック" panose="020B0400000000000000" pitchFamily="50" charset="-128"/>
              </a:rPr>
              <a:t>目標値</a:t>
            </a:r>
            <a:r>
              <a:rPr lang="ja-JP" altLang="en-US" sz="2000" b="1" dirty="0">
                <a:latin typeface="游ゴシック" panose="020B0400000000000000" pitchFamily="50" charset="-128"/>
              </a:rPr>
              <a:t>①</a:t>
            </a:r>
            <a:r>
              <a:rPr lang="en-US" altLang="ja-JP" sz="2000" b="1" dirty="0">
                <a:latin typeface="游ゴシック" panose="020B0400000000000000" pitchFamily="50" charset="-128"/>
              </a:rPr>
              <a:t>】</a:t>
            </a:r>
            <a:r>
              <a:rPr lang="ja-JP" altLang="en-US" sz="2000" b="1" dirty="0">
                <a:latin typeface="游ゴシック" panose="020B0400000000000000" pitchFamily="50" charset="-128"/>
              </a:rPr>
              <a:t>協定締結医療機関（入院）の</a:t>
            </a:r>
            <a:r>
              <a:rPr lang="ja-JP" altLang="en-US" sz="2000" b="1" dirty="0" smtClean="0">
                <a:latin typeface="游ゴシック" panose="020B0400000000000000" pitchFamily="50" charset="-128"/>
              </a:rPr>
              <a:t>病床数</a:t>
            </a:r>
            <a:endParaRPr lang="ja-JP" altLang="en-US" sz="2000" b="1" dirty="0">
              <a:latin typeface="游ゴシック" panose="020B0400000000000000" pitchFamily="50" charset="-128"/>
            </a:endParaRPr>
          </a:p>
        </p:txBody>
      </p:sp>
      <p:sp>
        <p:nvSpPr>
          <p:cNvPr id="7" name="正方形/長方形 6"/>
          <p:cNvSpPr/>
          <p:nvPr/>
        </p:nvSpPr>
        <p:spPr>
          <a:xfrm>
            <a:off x="0" y="539717"/>
            <a:ext cx="2110154" cy="275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■目標値の考え方</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094397414"/>
              </p:ext>
            </p:extLst>
          </p:nvPr>
        </p:nvGraphicFramePr>
        <p:xfrm>
          <a:off x="0" y="892311"/>
          <a:ext cx="9906000" cy="2631564"/>
        </p:xfrm>
        <a:graphic>
          <a:graphicData uri="http://schemas.openxmlformats.org/drawingml/2006/table">
            <a:tbl>
              <a:tblPr firstRow="1" bandRow="1">
                <a:tableStyleId>{5C22544A-7EE6-4342-B048-85BDC9FD1C3A}</a:tableStyleId>
              </a:tblPr>
              <a:tblGrid>
                <a:gridCol w="768506">
                  <a:extLst>
                    <a:ext uri="{9D8B030D-6E8A-4147-A177-3AD203B41FA5}">
                      <a16:colId xmlns:a16="http://schemas.microsoft.com/office/drawing/2014/main" val="1190471954"/>
                    </a:ext>
                  </a:extLst>
                </a:gridCol>
                <a:gridCol w="4568747">
                  <a:extLst>
                    <a:ext uri="{9D8B030D-6E8A-4147-A177-3AD203B41FA5}">
                      <a16:colId xmlns:a16="http://schemas.microsoft.com/office/drawing/2014/main" val="1196250177"/>
                    </a:ext>
                  </a:extLst>
                </a:gridCol>
                <a:gridCol w="4568747">
                  <a:extLst>
                    <a:ext uri="{9D8B030D-6E8A-4147-A177-3AD203B41FA5}">
                      <a16:colId xmlns:a16="http://schemas.microsoft.com/office/drawing/2014/main" val="3474903697"/>
                    </a:ext>
                  </a:extLst>
                </a:gridCol>
              </a:tblGrid>
              <a:tr h="347395">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国</a:t>
                      </a:r>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道</a:t>
                      </a:r>
                      <a:endParaRPr kumimoji="1" lang="ja-JP" altLang="en-US"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140740216"/>
                  </a:ext>
                </a:extLst>
              </a:tr>
              <a:tr h="1015705">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流行初期</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r>
                        <a:rPr kumimoji="1" lang="ja-JP" altLang="en-US" dirty="0" smtClean="0">
                          <a:latin typeface="ＭＳ Ｐゴシック" panose="020B0600070205080204" pitchFamily="50" charset="-128"/>
                          <a:ea typeface="ＭＳ Ｐゴシック" panose="020B0600070205080204" pitchFamily="50" charset="-128"/>
                        </a:rPr>
                        <a:t>新型コロナ発生約１年後（２０２０年１２月）の新型コロナの</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入院病床数</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ＭＳ Ｐゴシック" panose="020B0600070205080204" pitchFamily="50" charset="-128"/>
                          <a:ea typeface="ＭＳ Ｐゴシック" panose="020B0600070205080204" pitchFamily="50" charset="-128"/>
                        </a:rPr>
                        <a:t>国の考え方と同様、２０２０年１２月に時点をおくが、</a:t>
                      </a:r>
                      <a:r>
                        <a:rPr kumimoji="1" lang="ja-JP" altLang="en-US" sz="1400" dirty="0" smtClean="0">
                          <a:solidFill>
                            <a:srgbClr val="FF0000"/>
                          </a:solidFill>
                          <a:latin typeface="ＭＳ Ｐゴシック" panose="020B0600070205080204" pitchFamily="50" charset="-128"/>
                          <a:ea typeface="ＭＳ Ｐゴシック" panose="020B0600070205080204" pitchFamily="50" charset="-128"/>
                        </a:rPr>
                        <a:t>入院患者数等</a:t>
                      </a:r>
                      <a:r>
                        <a:rPr kumimoji="1" lang="ja-JP" altLang="en-US" sz="1400" dirty="0" smtClean="0">
                          <a:latin typeface="ＭＳ Ｐゴシック" panose="020B0600070205080204" pitchFamily="50" charset="-128"/>
                          <a:ea typeface="ＭＳ Ｐゴシック" panose="020B0600070205080204" pitchFamily="50" charset="-128"/>
                        </a:rPr>
                        <a:t>を目安とし、</a:t>
                      </a:r>
                      <a:r>
                        <a:rPr kumimoji="1" lang="ja-JP" altLang="en-US" sz="1400" dirty="0" smtClean="0">
                          <a:solidFill>
                            <a:srgbClr val="FF0000"/>
                          </a:solidFill>
                          <a:latin typeface="ＭＳ Ｐゴシック" panose="020B0600070205080204" pitchFamily="50" charset="-128"/>
                          <a:ea typeface="ＭＳ Ｐゴシック" panose="020B0600070205080204" pitchFamily="50" charset="-128"/>
                        </a:rPr>
                        <a:t>２次医療圏ごと</a:t>
                      </a:r>
                      <a:r>
                        <a:rPr kumimoji="1" lang="ja-JP" altLang="en-US" sz="1400" dirty="0" smtClean="0">
                          <a:latin typeface="ＭＳ Ｐゴシック" panose="020B0600070205080204" pitchFamily="50" charset="-128"/>
                          <a:ea typeface="ＭＳ Ｐゴシック" panose="020B0600070205080204" pitchFamily="50" charset="-128"/>
                        </a:rPr>
                        <a:t>に設定</a:t>
                      </a:r>
                      <a:endParaRPr kumimoji="1" lang="en-US" altLang="ja-JP" sz="1400" dirty="0" smtClean="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355258372"/>
                  </a:ext>
                </a:extLst>
              </a:tr>
              <a:tr h="1250099">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流行初期以降</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Ｐゴシック" panose="020B0600070205080204" pitchFamily="50" charset="-128"/>
                          <a:ea typeface="ＭＳ Ｐゴシック" panose="020B0600070205080204" pitchFamily="50" charset="-128"/>
                        </a:rPr>
                        <a:t>新型コロナ対応で確保した最大の体制（２０２２年１２月）の</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入院病床数</a:t>
                      </a:r>
                    </a:p>
                  </a:txBody>
                  <a:tcPr anchor="ctr"/>
                </a:tc>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国の考え方と同様、２０２２年１２月に時点をおくが、</a:t>
                      </a:r>
                      <a:r>
                        <a:rPr kumimoji="1" lang="ja-JP" altLang="en-US" sz="1400" dirty="0" smtClean="0">
                          <a:solidFill>
                            <a:srgbClr val="FF0000"/>
                          </a:solidFill>
                          <a:latin typeface="ＭＳ Ｐゴシック" panose="020B0600070205080204" pitchFamily="50" charset="-128"/>
                          <a:ea typeface="ＭＳ Ｐゴシック" panose="020B0600070205080204" pitchFamily="50" charset="-128"/>
                        </a:rPr>
                        <a:t>入院患者数等</a:t>
                      </a:r>
                      <a:r>
                        <a:rPr kumimoji="1" lang="ja-JP" altLang="en-US" sz="1400" dirty="0" smtClean="0">
                          <a:latin typeface="ＭＳ Ｐゴシック" panose="020B0600070205080204" pitchFamily="50" charset="-128"/>
                          <a:ea typeface="ＭＳ Ｐゴシック" panose="020B0600070205080204" pitchFamily="50" charset="-128"/>
                        </a:rPr>
                        <a:t>を目安とし、</a:t>
                      </a:r>
                      <a:r>
                        <a:rPr kumimoji="1" lang="ja-JP" altLang="en-US" sz="1400" dirty="0" smtClean="0">
                          <a:solidFill>
                            <a:srgbClr val="FF0000"/>
                          </a:solidFill>
                          <a:latin typeface="ＭＳ Ｐゴシック" panose="020B0600070205080204" pitchFamily="50" charset="-128"/>
                          <a:ea typeface="ＭＳ Ｐゴシック" panose="020B0600070205080204" pitchFamily="50" charset="-128"/>
                        </a:rPr>
                        <a:t>２次医療圏ごと</a:t>
                      </a:r>
                      <a:r>
                        <a:rPr kumimoji="1" lang="ja-JP" altLang="en-US" sz="1400" dirty="0" smtClean="0">
                          <a:latin typeface="ＭＳ Ｐゴシック" panose="020B0600070205080204" pitchFamily="50" charset="-128"/>
                          <a:ea typeface="ＭＳ Ｐゴシック" panose="020B0600070205080204" pitchFamily="50" charset="-128"/>
                        </a:rPr>
                        <a:t>に設定</a:t>
                      </a:r>
                      <a:endParaRPr kumimoji="1" lang="en-US" altLang="ja-JP" sz="1400" dirty="0" smtClean="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157098248"/>
                  </a:ext>
                </a:extLst>
              </a:tr>
            </a:tbl>
          </a:graphicData>
        </a:graphic>
      </p:graphicFrame>
      <p:sp>
        <p:nvSpPr>
          <p:cNvPr id="12" name="正方形/長方形 11"/>
          <p:cNvSpPr/>
          <p:nvPr/>
        </p:nvSpPr>
        <p:spPr>
          <a:xfrm>
            <a:off x="0" y="4023203"/>
            <a:ext cx="2520176" cy="275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■数値目標</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292782286"/>
              </p:ext>
            </p:extLst>
          </p:nvPr>
        </p:nvGraphicFramePr>
        <p:xfrm>
          <a:off x="309532" y="4526822"/>
          <a:ext cx="5136444" cy="1934365"/>
        </p:xfrm>
        <a:graphic>
          <a:graphicData uri="http://schemas.openxmlformats.org/drawingml/2006/table">
            <a:tbl>
              <a:tblPr firstRow="1" bandRow="1">
                <a:tableStyleId>{5C22544A-7EE6-4342-B048-85BDC9FD1C3A}</a:tableStyleId>
              </a:tblPr>
              <a:tblGrid>
                <a:gridCol w="2105625">
                  <a:extLst>
                    <a:ext uri="{9D8B030D-6E8A-4147-A177-3AD203B41FA5}">
                      <a16:colId xmlns:a16="http://schemas.microsoft.com/office/drawing/2014/main" val="551279035"/>
                    </a:ext>
                  </a:extLst>
                </a:gridCol>
                <a:gridCol w="3030819">
                  <a:extLst>
                    <a:ext uri="{9D8B030D-6E8A-4147-A177-3AD203B41FA5}">
                      <a16:colId xmlns:a16="http://schemas.microsoft.com/office/drawing/2014/main" val="655838818"/>
                    </a:ext>
                  </a:extLst>
                </a:gridCol>
              </a:tblGrid>
              <a:tr h="638234">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数値目標 </a:t>
                      </a:r>
                      <a:endParaRPr kumimoji="1" lang="en-US" altLang="ja-JP" sz="1200" dirty="0" smtClean="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851788001"/>
                  </a:ext>
                </a:extLst>
              </a:tr>
              <a:tr h="625985">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流行初期</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ＭＳ Ｐゴシック" panose="020B0600070205080204" pitchFamily="50" charset="-128"/>
                          <a:ea typeface="ＭＳ Ｐゴシック" panose="020B0600070205080204" pitchFamily="50" charset="-128"/>
                        </a:rPr>
                        <a:t>１，７３４床</a:t>
                      </a:r>
                    </a:p>
                  </a:txBody>
                  <a:tcPr anchor="ctr"/>
                </a:tc>
                <a:extLst>
                  <a:ext uri="{0D108BD9-81ED-4DB2-BD59-A6C34878D82A}">
                    <a16:rowId xmlns:a16="http://schemas.microsoft.com/office/drawing/2014/main" val="2246193859"/>
                  </a:ext>
                </a:extLst>
              </a:tr>
              <a:tr h="670146">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流行初期以降</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ＭＳ Ｐゴシック" panose="020B0600070205080204" pitchFamily="50" charset="-128"/>
                          <a:ea typeface="ＭＳ Ｐゴシック" panose="020B0600070205080204" pitchFamily="50" charset="-128"/>
                        </a:rPr>
                        <a:t>２，４４８床</a:t>
                      </a:r>
                    </a:p>
                  </a:txBody>
                  <a:tcPr anchor="ctr"/>
                </a:tc>
                <a:extLst>
                  <a:ext uri="{0D108BD9-81ED-4DB2-BD59-A6C34878D82A}">
                    <a16:rowId xmlns:a16="http://schemas.microsoft.com/office/drawing/2014/main" val="355657524"/>
                  </a:ext>
                </a:extLst>
              </a:tr>
            </a:tbl>
          </a:graphicData>
        </a:graphic>
      </p:graphicFrame>
      <p:sp>
        <p:nvSpPr>
          <p:cNvPr id="15" name="正方形/長方形 14"/>
          <p:cNvSpPr/>
          <p:nvPr/>
        </p:nvSpPr>
        <p:spPr>
          <a:xfrm>
            <a:off x="2396319" y="4550445"/>
            <a:ext cx="3030069" cy="1910742"/>
          </a:xfrm>
          <a:prstGeom prst="rect">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22</a:t>
            </a:r>
            <a:endParaRPr kumimoji="1" lang="ja-JP" altLang="en-US" sz="4000" dirty="0"/>
          </a:p>
        </p:txBody>
      </p:sp>
    </p:spTree>
    <p:extLst>
      <p:ext uri="{BB962C8B-B14F-4D97-AF65-F5344CB8AC3E}">
        <p14:creationId xmlns:p14="http://schemas.microsoft.com/office/powerpoint/2010/main" val="1924525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17522"/>
            <a:ext cx="9906000" cy="368685"/>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2000" b="1" dirty="0">
                <a:latin typeface="ＭＳ Ｐゴシック" panose="020B0600070205080204" pitchFamily="50" charset="-128"/>
                <a:ea typeface="ＭＳ Ｐゴシック" panose="020B0600070205080204" pitchFamily="50" charset="-128"/>
              </a:rPr>
              <a:t>【</a:t>
            </a:r>
            <a:r>
              <a:rPr lang="ja-JP" altLang="en-US" sz="2000" b="1" dirty="0">
                <a:latin typeface="ＭＳ Ｐゴシック" panose="020B0600070205080204" pitchFamily="50" charset="-128"/>
                <a:ea typeface="ＭＳ Ｐゴシック" panose="020B0600070205080204" pitchFamily="50" charset="-128"/>
              </a:rPr>
              <a:t>目標値②</a:t>
            </a:r>
            <a:r>
              <a:rPr lang="en-US" altLang="ja-JP" sz="2000" b="1" dirty="0">
                <a:latin typeface="ＭＳ Ｐゴシック" panose="020B0600070205080204" pitchFamily="50" charset="-128"/>
                <a:ea typeface="ＭＳ Ｐゴシック" panose="020B0600070205080204" pitchFamily="50" charset="-128"/>
              </a:rPr>
              <a:t>】</a:t>
            </a:r>
            <a:r>
              <a:rPr lang="ja-JP" altLang="en-US" sz="2000" b="1" dirty="0">
                <a:latin typeface="ＭＳ Ｐゴシック" panose="020B0600070205080204" pitchFamily="50" charset="-128"/>
                <a:ea typeface="ＭＳ Ｐゴシック" panose="020B0600070205080204" pitchFamily="50" charset="-128"/>
              </a:rPr>
              <a:t>協定締結医療機関（発熱外来）の確保医療</a:t>
            </a:r>
            <a:r>
              <a:rPr lang="ja-JP" altLang="en-US" sz="2000" b="1" dirty="0" smtClean="0">
                <a:latin typeface="ＭＳ Ｐゴシック" panose="020B0600070205080204" pitchFamily="50" charset="-128"/>
                <a:ea typeface="ＭＳ Ｐゴシック" panose="020B0600070205080204" pitchFamily="50" charset="-128"/>
              </a:rPr>
              <a:t>機関数</a:t>
            </a:r>
            <a:endParaRPr lang="ja-JP" altLang="en-US" sz="2000" b="1" dirty="0">
              <a:latin typeface="ＭＳ Ｐゴシック" panose="020B0600070205080204" pitchFamily="50" charset="-128"/>
              <a:ea typeface="ＭＳ Ｐゴシック" panose="020B0600070205080204" pitchFamily="50" charset="-128"/>
            </a:endParaRPr>
          </a:p>
        </p:txBody>
      </p:sp>
      <p:sp>
        <p:nvSpPr>
          <p:cNvPr id="12" name="正方形/長方形 11"/>
          <p:cNvSpPr/>
          <p:nvPr/>
        </p:nvSpPr>
        <p:spPr>
          <a:xfrm>
            <a:off x="0" y="558537"/>
            <a:ext cx="2935281" cy="275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ＭＳ Ｐゴシック" panose="020B0600070205080204" pitchFamily="50" charset="-128"/>
                <a:ea typeface="ＭＳ Ｐゴシック" panose="020B0600070205080204" pitchFamily="50" charset="-128"/>
              </a:rPr>
              <a:t>■目標値</a:t>
            </a:r>
            <a:r>
              <a:rPr lang="ja-JP" altLang="en-US" dirty="0">
                <a:solidFill>
                  <a:schemeClr val="tx1"/>
                </a:solidFill>
                <a:latin typeface="ＭＳ Ｐゴシック" panose="020B0600070205080204" pitchFamily="50" charset="-128"/>
                <a:ea typeface="ＭＳ Ｐゴシック" panose="020B0600070205080204" pitchFamily="50" charset="-128"/>
              </a:rPr>
              <a:t>の</a:t>
            </a:r>
            <a:r>
              <a:rPr lang="ja-JP" altLang="en-US" dirty="0" smtClean="0">
                <a:solidFill>
                  <a:schemeClr val="tx1"/>
                </a:solidFill>
                <a:latin typeface="ＭＳ Ｐゴシック" panose="020B0600070205080204" pitchFamily="50" charset="-128"/>
                <a:ea typeface="ＭＳ Ｐゴシック" panose="020B0600070205080204" pitchFamily="50" charset="-128"/>
              </a:rPr>
              <a:t>考え方</a:t>
            </a:r>
            <a:endParaRPr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14" name="正方形/長方形 13"/>
          <p:cNvSpPr/>
          <p:nvPr/>
        </p:nvSpPr>
        <p:spPr>
          <a:xfrm>
            <a:off x="0" y="4357021"/>
            <a:ext cx="2137209" cy="275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■数値目標</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559522955"/>
              </p:ext>
            </p:extLst>
          </p:nvPr>
        </p:nvGraphicFramePr>
        <p:xfrm>
          <a:off x="-1" y="967182"/>
          <a:ext cx="9906001" cy="2808864"/>
        </p:xfrm>
        <a:graphic>
          <a:graphicData uri="http://schemas.openxmlformats.org/drawingml/2006/table">
            <a:tbl>
              <a:tblPr firstRow="1" bandRow="1">
                <a:tableStyleId>{5C22544A-7EE6-4342-B048-85BDC9FD1C3A}</a:tableStyleId>
              </a:tblPr>
              <a:tblGrid>
                <a:gridCol w="1098395">
                  <a:extLst>
                    <a:ext uri="{9D8B030D-6E8A-4147-A177-3AD203B41FA5}">
                      <a16:colId xmlns:a16="http://schemas.microsoft.com/office/drawing/2014/main" val="2852492264"/>
                    </a:ext>
                  </a:extLst>
                </a:gridCol>
                <a:gridCol w="4403803">
                  <a:extLst>
                    <a:ext uri="{9D8B030D-6E8A-4147-A177-3AD203B41FA5}">
                      <a16:colId xmlns:a16="http://schemas.microsoft.com/office/drawing/2014/main" val="4174258283"/>
                    </a:ext>
                  </a:extLst>
                </a:gridCol>
                <a:gridCol w="4403803">
                  <a:extLst>
                    <a:ext uri="{9D8B030D-6E8A-4147-A177-3AD203B41FA5}">
                      <a16:colId xmlns:a16="http://schemas.microsoft.com/office/drawing/2014/main" val="3173246953"/>
                    </a:ext>
                  </a:extLst>
                </a:gridCol>
              </a:tblGrid>
              <a:tr h="467472">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国</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道</a:t>
                      </a:r>
                      <a:endParaRPr kumimoji="1" lang="ja-JP" altLang="en-US"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803581198"/>
                  </a:ext>
                </a:extLst>
              </a:tr>
              <a:tr h="806870">
                <a:tc>
                  <a:txBody>
                    <a:bodyPr/>
                    <a:lstStyle/>
                    <a:p>
                      <a:r>
                        <a:rPr kumimoji="1" lang="ja-JP" altLang="en-US" dirty="0" smtClean="0">
                          <a:latin typeface="ＭＳ Ｐゴシック" panose="020B0600070205080204" pitchFamily="50" charset="-128"/>
                          <a:ea typeface="ＭＳ Ｐゴシック" panose="020B0600070205080204" pitchFamily="50" charset="-128"/>
                        </a:rPr>
                        <a:t>流行初期</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r>
                        <a:rPr kumimoji="1" lang="ja-JP" altLang="en-US" dirty="0" smtClean="0">
                          <a:latin typeface="ＭＳ Ｐゴシック" panose="020B0600070205080204" pitchFamily="50" charset="-128"/>
                          <a:ea typeface="ＭＳ Ｐゴシック" panose="020B0600070205080204" pitchFamily="50" charset="-128"/>
                        </a:rPr>
                        <a:t>新型コロナ発生約１年後（２０２０年１２月）の新型コロナの診療・検査機関数 （２００床以上）</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800" b="0" dirty="0" smtClean="0">
                          <a:solidFill>
                            <a:schemeClr val="tx1"/>
                          </a:solidFill>
                          <a:latin typeface="ＭＳ Ｐゴシック" panose="020B0600070205080204" pitchFamily="50" charset="-128"/>
                          <a:ea typeface="ＭＳ Ｐゴシック" panose="020B0600070205080204" pitchFamily="50" charset="-128"/>
                        </a:rPr>
                        <a:t>国の考え方と同様、２０２０年１２月時点を目安として</a:t>
                      </a:r>
                      <a:r>
                        <a:rPr kumimoji="1" lang="ja-JP" altLang="en-US" sz="1800" b="0" dirty="0" smtClean="0">
                          <a:solidFill>
                            <a:srgbClr val="FF0000"/>
                          </a:solidFill>
                          <a:latin typeface="ＭＳ Ｐゴシック" panose="020B0600070205080204" pitchFamily="50" charset="-128"/>
                          <a:ea typeface="ＭＳ Ｐゴシック" panose="020B0600070205080204" pitchFamily="50" charset="-128"/>
                        </a:rPr>
                        <a:t>２次医療圏ごとに設定することを基本としつつ、各圏域の医療状況など地域実情を鑑みて医療機能を確保する。</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endParaRPr kumimoji="1" lang="ja-JP" altLang="en-US" sz="1400" b="0" dirty="0">
                        <a:solidFill>
                          <a:schemeClr val="tx1"/>
                        </a:solidFill>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22532406"/>
                  </a:ext>
                </a:extLst>
              </a:tr>
              <a:tr h="1152672">
                <a:tc>
                  <a:txBody>
                    <a:bodyPr/>
                    <a:lstStyle/>
                    <a:p>
                      <a:r>
                        <a:rPr kumimoji="1" lang="ja-JP" altLang="en-US" dirty="0" smtClean="0">
                          <a:latin typeface="ＭＳ Ｐゴシック" panose="020B0600070205080204" pitchFamily="50" charset="-128"/>
                          <a:ea typeface="ＭＳ Ｐゴシック" panose="020B0600070205080204" pitchFamily="50" charset="-128"/>
                        </a:rPr>
                        <a:t>流行初期以降</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新型コロナ対応で確保した最大の体制（２０２２年１２月時点）の新型コロナの</a:t>
                      </a:r>
                      <a:r>
                        <a:rPr lang="ja-JP" altLang="en-US" sz="1800" dirty="0" smtClean="0">
                          <a:solidFill>
                            <a:schemeClr val="tx1"/>
                          </a:solidFill>
                          <a:latin typeface="ＭＳ Ｐゴシック" panose="020B0600070205080204" pitchFamily="50" charset="-128"/>
                          <a:ea typeface="ＭＳ Ｐゴシック" panose="020B0600070205080204" pitchFamily="50" charset="-128"/>
                        </a:rPr>
                        <a:t>診療・検査機関数</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r>
                        <a:rPr kumimoji="1" lang="ja-JP" altLang="en-US" dirty="0" smtClean="0">
                          <a:latin typeface="ＭＳ Ｐゴシック" panose="020B0600070205080204" pitchFamily="50" charset="-128"/>
                          <a:ea typeface="ＭＳ Ｐゴシック" panose="020B0600070205080204" pitchFamily="50" charset="-128"/>
                        </a:rPr>
                        <a:t>国の考え方と同様、２０２２年１２月時点を目安として、</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２次医療圏ごと</a:t>
                      </a:r>
                      <a:r>
                        <a:rPr kumimoji="1" lang="ja-JP" altLang="en-US" dirty="0" smtClean="0">
                          <a:latin typeface="ＭＳ Ｐゴシック" panose="020B0600070205080204" pitchFamily="50" charset="-128"/>
                          <a:ea typeface="ＭＳ Ｐゴシック" panose="020B0600070205080204" pitchFamily="50" charset="-128"/>
                        </a:rPr>
                        <a:t>に設定</a:t>
                      </a:r>
                    </a:p>
                  </a:txBody>
                  <a:tcPr anchor="ctr"/>
                </a:tc>
                <a:extLst>
                  <a:ext uri="{0D108BD9-81ED-4DB2-BD59-A6C34878D82A}">
                    <a16:rowId xmlns:a16="http://schemas.microsoft.com/office/drawing/2014/main" val="4266474331"/>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709629329"/>
              </p:ext>
            </p:extLst>
          </p:nvPr>
        </p:nvGraphicFramePr>
        <p:xfrm>
          <a:off x="338636" y="4770741"/>
          <a:ext cx="5733586" cy="1467627"/>
        </p:xfrm>
        <a:graphic>
          <a:graphicData uri="http://schemas.openxmlformats.org/drawingml/2006/table">
            <a:tbl>
              <a:tblPr firstRow="1" bandRow="1">
                <a:tableStyleId>{5C22544A-7EE6-4342-B048-85BDC9FD1C3A}</a:tableStyleId>
              </a:tblPr>
              <a:tblGrid>
                <a:gridCol w="1561172">
                  <a:extLst>
                    <a:ext uri="{9D8B030D-6E8A-4147-A177-3AD203B41FA5}">
                      <a16:colId xmlns:a16="http://schemas.microsoft.com/office/drawing/2014/main" val="3884879059"/>
                    </a:ext>
                  </a:extLst>
                </a:gridCol>
                <a:gridCol w="4172414">
                  <a:extLst>
                    <a:ext uri="{9D8B030D-6E8A-4147-A177-3AD203B41FA5}">
                      <a16:colId xmlns:a16="http://schemas.microsoft.com/office/drawing/2014/main" val="975898784"/>
                    </a:ext>
                  </a:extLst>
                </a:gridCol>
              </a:tblGrid>
              <a:tr h="489209">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数値目標</a:t>
                      </a:r>
                      <a:endParaRPr kumimoji="1" lang="ja-JP" altLang="en-US"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945886289"/>
                  </a:ext>
                </a:extLst>
              </a:tr>
              <a:tr h="489209">
                <a:tc>
                  <a:txBody>
                    <a:bodyPr/>
                    <a:lstStyle/>
                    <a:p>
                      <a:r>
                        <a:rPr kumimoji="1" lang="ja-JP" altLang="en-US" dirty="0" smtClean="0">
                          <a:latin typeface="ＭＳ Ｐゴシック" panose="020B0600070205080204" pitchFamily="50" charset="-128"/>
                          <a:ea typeface="ＭＳ Ｐゴシック" panose="020B0600070205080204" pitchFamily="50" charset="-128"/>
                        </a:rPr>
                        <a:t>流行初期</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８４機関</a:t>
                      </a:r>
                      <a:endParaRPr kumimoji="1" lang="ja-JP" altLang="en-US"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484787245"/>
                  </a:ext>
                </a:extLst>
              </a:tr>
              <a:tr h="489209">
                <a:tc>
                  <a:txBody>
                    <a:bodyPr/>
                    <a:lstStyle/>
                    <a:p>
                      <a:r>
                        <a:rPr kumimoji="1" lang="ja-JP" altLang="en-US" dirty="0" smtClean="0">
                          <a:latin typeface="ＭＳ Ｐゴシック" panose="020B0600070205080204" pitchFamily="50" charset="-128"/>
                          <a:ea typeface="ＭＳ Ｐゴシック" panose="020B0600070205080204" pitchFamily="50" charset="-128"/>
                        </a:rPr>
                        <a:t>流行初期以降</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１，１４６機関</a:t>
                      </a:r>
                      <a:endParaRPr kumimoji="1" lang="ja-JP" altLang="en-US"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4153985923"/>
                  </a:ext>
                </a:extLst>
              </a:tr>
            </a:tbl>
          </a:graphicData>
        </a:graphic>
      </p:graphicFrame>
      <p:sp>
        <p:nvSpPr>
          <p:cNvPr id="8" name="正方形/長方形 7"/>
          <p:cNvSpPr/>
          <p:nvPr/>
        </p:nvSpPr>
        <p:spPr>
          <a:xfrm>
            <a:off x="1892373" y="4768219"/>
            <a:ext cx="4179849" cy="146762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0"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a:t>
            </a:r>
            <a:r>
              <a:rPr kumimoji="1" lang="en-US" altLang="ja-JP" sz="4000" dirty="0"/>
              <a:t>3</a:t>
            </a:r>
            <a:endParaRPr kumimoji="1" lang="ja-JP" altLang="en-US" sz="4000" dirty="0"/>
          </a:p>
        </p:txBody>
      </p:sp>
    </p:spTree>
    <p:extLst>
      <p:ext uri="{BB962C8B-B14F-4D97-AF65-F5344CB8AC3E}">
        <p14:creationId xmlns:p14="http://schemas.microsoft.com/office/powerpoint/2010/main" val="3378175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
            <a:ext cx="9906000" cy="368685"/>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r>
              <a:rPr lang="ja-JP" altLang="en-US" sz="2000" b="1" dirty="0" smtClean="0">
                <a:latin typeface="ＭＳ Ｐゴシック" panose="020B0600070205080204" pitchFamily="50" charset="-128"/>
                <a:ea typeface="ＭＳ Ｐゴシック" panose="020B0600070205080204" pitchFamily="50" charset="-128"/>
              </a:rPr>
              <a:t>　　　</a:t>
            </a:r>
            <a:r>
              <a:rPr lang="en-US" altLang="ja-JP" sz="2000" b="1" dirty="0" smtClean="0">
                <a:latin typeface="ＭＳ Ｐゴシック" panose="020B0600070205080204" pitchFamily="50" charset="-128"/>
                <a:ea typeface="ＭＳ Ｐゴシック" panose="020B0600070205080204" pitchFamily="50" charset="-128"/>
              </a:rPr>
              <a:t>【</a:t>
            </a:r>
            <a:r>
              <a:rPr lang="ja-JP" altLang="en-US" sz="2000" b="1" dirty="0">
                <a:latin typeface="ＭＳ Ｐゴシック" panose="020B0600070205080204" pitchFamily="50" charset="-128"/>
                <a:ea typeface="ＭＳ Ｐゴシック" panose="020B0600070205080204" pitchFamily="50" charset="-128"/>
              </a:rPr>
              <a:t>目標値③</a:t>
            </a:r>
            <a:r>
              <a:rPr lang="en-US" altLang="ja-JP" sz="2000" b="1" dirty="0">
                <a:latin typeface="ＭＳ Ｐゴシック" panose="020B0600070205080204" pitchFamily="50" charset="-128"/>
                <a:ea typeface="ＭＳ Ｐゴシック" panose="020B0600070205080204" pitchFamily="50" charset="-128"/>
              </a:rPr>
              <a:t>】</a:t>
            </a:r>
            <a:r>
              <a:rPr lang="ja-JP" altLang="en-US" sz="2000" b="1" dirty="0">
                <a:latin typeface="ＭＳ Ｐゴシック" panose="020B0600070205080204" pitchFamily="50" charset="-128"/>
                <a:ea typeface="ＭＳ Ｐゴシック" panose="020B0600070205080204" pitchFamily="50" charset="-128"/>
              </a:rPr>
              <a:t>協定締結医療機関（自宅療養者等への医療の提供）の</a:t>
            </a:r>
            <a:r>
              <a:rPr lang="ja-JP" altLang="en-US" sz="2000" b="1" dirty="0" smtClean="0">
                <a:latin typeface="ＭＳ Ｐゴシック" panose="020B0600070205080204" pitchFamily="50" charset="-128"/>
                <a:ea typeface="ＭＳ Ｐゴシック" panose="020B0600070205080204" pitchFamily="50" charset="-128"/>
              </a:rPr>
              <a:t>機関数</a:t>
            </a:r>
            <a:endParaRPr lang="ja-JP" altLang="en-US" sz="2000" b="1" dirty="0">
              <a:latin typeface="ＭＳ Ｐゴシック" panose="020B0600070205080204" pitchFamily="50" charset="-128"/>
              <a:ea typeface="ＭＳ Ｐゴシック" panose="020B060007020508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041530817"/>
              </p:ext>
            </p:extLst>
          </p:nvPr>
        </p:nvGraphicFramePr>
        <p:xfrm>
          <a:off x="0" y="918659"/>
          <a:ext cx="9906001" cy="1620144"/>
        </p:xfrm>
        <a:graphic>
          <a:graphicData uri="http://schemas.openxmlformats.org/drawingml/2006/table">
            <a:tbl>
              <a:tblPr firstRow="1" bandRow="1">
                <a:tableStyleId>{5C22544A-7EE6-4342-B048-85BDC9FD1C3A}</a:tableStyleId>
              </a:tblPr>
              <a:tblGrid>
                <a:gridCol w="1098395">
                  <a:extLst>
                    <a:ext uri="{9D8B030D-6E8A-4147-A177-3AD203B41FA5}">
                      <a16:colId xmlns:a16="http://schemas.microsoft.com/office/drawing/2014/main" val="2852492264"/>
                    </a:ext>
                  </a:extLst>
                </a:gridCol>
                <a:gridCol w="4403803">
                  <a:extLst>
                    <a:ext uri="{9D8B030D-6E8A-4147-A177-3AD203B41FA5}">
                      <a16:colId xmlns:a16="http://schemas.microsoft.com/office/drawing/2014/main" val="4174258283"/>
                    </a:ext>
                  </a:extLst>
                </a:gridCol>
                <a:gridCol w="4403803">
                  <a:extLst>
                    <a:ext uri="{9D8B030D-6E8A-4147-A177-3AD203B41FA5}">
                      <a16:colId xmlns:a16="http://schemas.microsoft.com/office/drawing/2014/main" val="3173246953"/>
                    </a:ext>
                  </a:extLst>
                </a:gridCol>
              </a:tblGrid>
              <a:tr h="467472">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国</a:t>
                      </a:r>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道</a:t>
                      </a:r>
                      <a:endParaRPr kumimoji="1" lang="ja-JP" altLang="en-US"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803581198"/>
                  </a:ext>
                </a:extLst>
              </a:tr>
              <a:tr h="1152672">
                <a:tc>
                  <a:txBody>
                    <a:bodyPr/>
                    <a:lstStyle/>
                    <a:p>
                      <a:r>
                        <a:rPr kumimoji="1" lang="ja-JP" altLang="en-US" dirty="0" smtClean="0">
                          <a:latin typeface="ＭＳ Ｐゴシック" panose="020B0600070205080204" pitchFamily="50" charset="-128"/>
                          <a:ea typeface="ＭＳ Ｐゴシック" panose="020B0600070205080204" pitchFamily="50" charset="-128"/>
                        </a:rPr>
                        <a:t>流行初期以降</a:t>
                      </a:r>
                      <a:endParaRPr kumimoji="1" lang="ja-JP" altLang="en-US" dirty="0">
                        <a:latin typeface="ＭＳ Ｐゴシック" panose="020B0600070205080204" pitchFamily="50" charset="-128"/>
                        <a:ea typeface="ＭＳ Ｐゴシック" panose="020B0600070205080204" pitchFamily="50" charset="-128"/>
                      </a:endParaRPr>
                    </a:p>
                  </a:txBody>
                  <a:tcPr anchor="ctr">
                    <a:solidFill>
                      <a:srgbClr val="EAEFF7"/>
                    </a:solidFill>
                  </a:tcPr>
                </a:tc>
                <a:tc>
                  <a:txBody>
                    <a:bodyPr/>
                    <a:lstStyle/>
                    <a:p>
                      <a:r>
                        <a:rPr kumimoji="1" lang="ja-JP" altLang="en-US" dirty="0" smtClean="0">
                          <a:latin typeface="ＭＳ Ｐゴシック" panose="020B0600070205080204" pitchFamily="50" charset="-128"/>
                          <a:ea typeface="ＭＳ Ｐゴシック" panose="020B0600070205080204" pitchFamily="50" charset="-128"/>
                        </a:rPr>
                        <a:t>新型コロナ対応で確保した最大の体制（自宅療養者等への医療提供機関数）</a:t>
                      </a:r>
                    </a:p>
                  </a:txBody>
                  <a:tcPr anchor="ctr">
                    <a:solidFill>
                      <a:srgbClr val="EAEFF7"/>
                    </a:solidFill>
                  </a:tcPr>
                </a:tc>
                <a:tc>
                  <a:txBody>
                    <a:bodyPr/>
                    <a:lstStyle/>
                    <a:p>
                      <a:r>
                        <a:rPr kumimoji="1" lang="ja-JP" altLang="en-US" dirty="0" smtClean="0">
                          <a:latin typeface="ＭＳ Ｐゴシック" panose="020B0600070205080204" pitchFamily="50" charset="-128"/>
                          <a:ea typeface="ＭＳ Ｐゴシック" panose="020B0600070205080204" pitchFamily="50" charset="-128"/>
                        </a:rPr>
                        <a:t>新型コロナ対応で確保した最大の体制（自宅療養者等への医療提供機関数）を目安に</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２次医療圏ごと</a:t>
                      </a:r>
                      <a:r>
                        <a:rPr kumimoji="1" lang="ja-JP" altLang="en-US" dirty="0" smtClean="0">
                          <a:latin typeface="ＭＳ Ｐゴシック" panose="020B0600070205080204" pitchFamily="50" charset="-128"/>
                          <a:ea typeface="ＭＳ Ｐゴシック" panose="020B0600070205080204" pitchFamily="50" charset="-128"/>
                        </a:rPr>
                        <a:t>に設定。</a:t>
                      </a:r>
                      <a:endParaRPr kumimoji="1" lang="en-US" altLang="ja-JP" dirty="0" smtClean="0">
                        <a:latin typeface="ＭＳ Ｐゴシック" panose="020B0600070205080204" pitchFamily="50" charset="-128"/>
                        <a:ea typeface="ＭＳ Ｐゴシック" panose="020B0600070205080204" pitchFamily="50" charset="-128"/>
                      </a:endParaRPr>
                    </a:p>
                  </a:txBody>
                  <a:tcPr anchor="ctr">
                    <a:solidFill>
                      <a:srgbClr val="EAEFF7"/>
                    </a:solidFill>
                  </a:tcPr>
                </a:tc>
                <a:extLst>
                  <a:ext uri="{0D108BD9-81ED-4DB2-BD59-A6C34878D82A}">
                    <a16:rowId xmlns:a16="http://schemas.microsoft.com/office/drawing/2014/main" val="4266474331"/>
                  </a:ext>
                </a:extLst>
              </a:tr>
            </a:tbl>
          </a:graphicData>
        </a:graphic>
      </p:graphicFrame>
      <p:sp>
        <p:nvSpPr>
          <p:cNvPr id="6" name="正方形/長方形 5"/>
          <p:cNvSpPr/>
          <p:nvPr/>
        </p:nvSpPr>
        <p:spPr>
          <a:xfrm>
            <a:off x="0" y="472102"/>
            <a:ext cx="2056046" cy="475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ＭＳ Ｐゴシック" panose="020B0600070205080204" pitchFamily="50" charset="-128"/>
                <a:ea typeface="ＭＳ Ｐゴシック" panose="020B0600070205080204" pitchFamily="50" charset="-128"/>
              </a:rPr>
              <a:t>■目標値</a:t>
            </a:r>
            <a:r>
              <a:rPr lang="ja-JP" altLang="en-US" dirty="0">
                <a:solidFill>
                  <a:schemeClr val="tx1"/>
                </a:solidFill>
                <a:latin typeface="ＭＳ Ｐゴシック" panose="020B0600070205080204" pitchFamily="50" charset="-128"/>
                <a:ea typeface="ＭＳ Ｐゴシック" panose="020B0600070205080204" pitchFamily="50" charset="-128"/>
              </a:rPr>
              <a:t>の</a:t>
            </a:r>
            <a:r>
              <a:rPr lang="ja-JP" altLang="en-US" dirty="0" smtClean="0">
                <a:solidFill>
                  <a:schemeClr val="tx1"/>
                </a:solidFill>
                <a:latin typeface="ＭＳ Ｐゴシック" panose="020B0600070205080204" pitchFamily="50" charset="-128"/>
                <a:ea typeface="ＭＳ Ｐゴシック" panose="020B0600070205080204" pitchFamily="50" charset="-128"/>
              </a:rPr>
              <a:t>考え方</a:t>
            </a:r>
            <a:endParaRPr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7" name="正方形/長方形 6"/>
          <p:cNvSpPr/>
          <p:nvPr/>
        </p:nvSpPr>
        <p:spPr>
          <a:xfrm>
            <a:off x="0" y="3266916"/>
            <a:ext cx="2137209" cy="275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■数値目標</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664075727"/>
              </p:ext>
            </p:extLst>
          </p:nvPr>
        </p:nvGraphicFramePr>
        <p:xfrm>
          <a:off x="391885" y="3648215"/>
          <a:ext cx="6688669" cy="2511978"/>
        </p:xfrm>
        <a:graphic>
          <a:graphicData uri="http://schemas.openxmlformats.org/drawingml/2006/table">
            <a:tbl>
              <a:tblPr firstRow="1" bandRow="1">
                <a:tableStyleId>{5C22544A-7EE6-4342-B048-85BDC9FD1C3A}</a:tableStyleId>
              </a:tblPr>
              <a:tblGrid>
                <a:gridCol w="1672167">
                  <a:extLst>
                    <a:ext uri="{9D8B030D-6E8A-4147-A177-3AD203B41FA5}">
                      <a16:colId xmlns:a16="http://schemas.microsoft.com/office/drawing/2014/main" val="4276382199"/>
                    </a:ext>
                  </a:extLst>
                </a:gridCol>
                <a:gridCol w="2508251">
                  <a:extLst>
                    <a:ext uri="{9D8B030D-6E8A-4147-A177-3AD203B41FA5}">
                      <a16:colId xmlns:a16="http://schemas.microsoft.com/office/drawing/2014/main" val="3004326347"/>
                    </a:ext>
                  </a:extLst>
                </a:gridCol>
                <a:gridCol w="2508251">
                  <a:extLst>
                    <a:ext uri="{9D8B030D-6E8A-4147-A177-3AD203B41FA5}">
                      <a16:colId xmlns:a16="http://schemas.microsoft.com/office/drawing/2014/main" val="2904265335"/>
                    </a:ext>
                  </a:extLst>
                </a:gridCol>
              </a:tblGrid>
              <a:tr h="455572">
                <a:tc rowSpan="2">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gridSpan="2">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数値目標</a:t>
                      </a:r>
                      <a:endParaRPr kumimoji="1" lang="ja-JP" altLang="en-US" dirty="0">
                        <a:latin typeface="ＭＳ Ｐゴシック" panose="020B0600070205080204" pitchFamily="50" charset="-128"/>
                        <a:ea typeface="ＭＳ Ｐゴシック" panose="020B0600070205080204" pitchFamily="50" charset="-128"/>
                      </a:endParaRPr>
                    </a:p>
                  </a:txBody>
                  <a:tcPr/>
                </a:tc>
                <a:tc hMerge="1">
                  <a:txBody>
                    <a:bodyPr/>
                    <a:lstStyle/>
                    <a:p>
                      <a:endParaRPr kumimoji="1" lang="ja-JP" altLang="en-US" dirty="0"/>
                    </a:p>
                  </a:txBody>
                  <a:tcPr/>
                </a:tc>
                <a:extLst>
                  <a:ext uri="{0D108BD9-81ED-4DB2-BD59-A6C34878D82A}">
                    <a16:rowId xmlns:a16="http://schemas.microsoft.com/office/drawing/2014/main" val="1300328682"/>
                  </a:ext>
                </a:extLst>
              </a:tr>
              <a:tr h="797253">
                <a:tc vMerge="1">
                  <a:txBody>
                    <a:bodyPr/>
                    <a:lstStyle/>
                    <a:p>
                      <a:endParaRPr kumimoji="1" lang="ja-JP" altLang="en-US"/>
                    </a:p>
                  </a:txBody>
                  <a:tcPr/>
                </a:tc>
                <a:tc>
                  <a:txBody>
                    <a:bodyPr/>
                    <a:lstStyle/>
                    <a:p>
                      <a:pPr algn="ctr"/>
                      <a:r>
                        <a:rPr kumimoji="1" lang="ja-JP" altLang="en-US" dirty="0" smtClean="0">
                          <a:solidFill>
                            <a:schemeClr val="bg1"/>
                          </a:solidFill>
                          <a:latin typeface="ＭＳ Ｐゴシック" panose="020B0600070205080204" pitchFamily="50" charset="-128"/>
                          <a:ea typeface="ＭＳ Ｐゴシック" panose="020B0600070205080204" pitchFamily="50" charset="-128"/>
                        </a:rPr>
                        <a:t>病院・診療所</a:t>
                      </a: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dirty="0" smtClean="0">
                          <a:solidFill>
                            <a:schemeClr val="bg1"/>
                          </a:solidFill>
                          <a:latin typeface="ＭＳ Ｐゴシック" panose="020B0600070205080204" pitchFamily="50" charset="-128"/>
                          <a:ea typeface="ＭＳ Ｐゴシック" panose="020B0600070205080204" pitchFamily="50" charset="-128"/>
                        </a:rPr>
                        <a:t>訪問看護事業所</a:t>
                      </a: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a:txBody>
                  <a:tcPr anchor="ctr">
                    <a:solidFill>
                      <a:schemeClr val="accent1"/>
                    </a:solidFill>
                  </a:tcPr>
                </a:tc>
                <a:tc>
                  <a:txBody>
                    <a:bodyPr/>
                    <a:lstStyle/>
                    <a:p>
                      <a:pPr algn="ctr"/>
                      <a:r>
                        <a:rPr kumimoji="1" lang="ja-JP" altLang="en-US" dirty="0" smtClean="0">
                          <a:solidFill>
                            <a:schemeClr val="bg1"/>
                          </a:solidFill>
                          <a:latin typeface="ＭＳ Ｐゴシック" panose="020B0600070205080204" pitchFamily="50" charset="-128"/>
                          <a:ea typeface="ＭＳ Ｐゴシック" panose="020B0600070205080204" pitchFamily="50" charset="-128"/>
                        </a:rPr>
                        <a:t>薬局</a:t>
                      </a:r>
                      <a:endParaRPr kumimoji="1" lang="en-US" altLang="ja-JP" dirty="0" smtClean="0">
                        <a:solidFill>
                          <a:schemeClr val="bg1"/>
                        </a:solidFill>
                        <a:latin typeface="ＭＳ Ｐゴシック" panose="020B0600070205080204" pitchFamily="50" charset="-128"/>
                        <a:ea typeface="ＭＳ Ｐゴシック" panose="020B0600070205080204" pitchFamily="50" charset="-128"/>
                      </a:endParaRPr>
                    </a:p>
                  </a:txBody>
                  <a:tcPr anchor="ctr">
                    <a:solidFill>
                      <a:schemeClr val="accent1"/>
                    </a:solidFill>
                  </a:tcPr>
                </a:tc>
                <a:extLst>
                  <a:ext uri="{0D108BD9-81ED-4DB2-BD59-A6C34878D82A}">
                    <a16:rowId xmlns:a16="http://schemas.microsoft.com/office/drawing/2014/main" val="2336076316"/>
                  </a:ext>
                </a:extLst>
              </a:tr>
              <a:tr h="797253">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流行初期</a:t>
                      </a:r>
                      <a:endParaRPr kumimoji="1" lang="en-US" altLang="ja-JP" dirty="0" smtClean="0">
                        <a:latin typeface="ＭＳ Ｐゴシック" panose="020B0600070205080204" pitchFamily="50" charset="-128"/>
                        <a:ea typeface="ＭＳ Ｐゴシック" panose="020B0600070205080204" pitchFamily="50" charset="-128"/>
                      </a:endParaRPr>
                    </a:p>
                    <a:p>
                      <a:pPr algn="ctr"/>
                      <a:r>
                        <a:rPr kumimoji="1" lang="ja-JP" altLang="en-US" dirty="0" smtClean="0">
                          <a:latin typeface="ＭＳ Ｐゴシック" panose="020B0600070205080204" pitchFamily="50" charset="-128"/>
                          <a:ea typeface="ＭＳ Ｐゴシック" panose="020B0600070205080204" pitchFamily="50" charset="-128"/>
                        </a:rPr>
                        <a:t>以降</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９８６機関</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１，６４６機関</a:t>
                      </a:r>
                      <a:endParaRPr kumimoji="1" lang="ja-JP" altLang="en-US"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771328135"/>
                  </a:ext>
                </a:extLst>
              </a:tr>
              <a:tr h="461900">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合計</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gridSpan="2">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２，６３２機関</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hMerge="1">
                  <a:txBody>
                    <a:bodyPr/>
                    <a:lstStyle/>
                    <a:p>
                      <a:pPr algn="r"/>
                      <a:endParaRPr kumimoji="1" lang="ja-JP" altLang="en-US" dirty="0"/>
                    </a:p>
                  </a:txBody>
                  <a:tcPr anchor="ctr"/>
                </a:tc>
                <a:extLst>
                  <a:ext uri="{0D108BD9-81ED-4DB2-BD59-A6C34878D82A}">
                    <a16:rowId xmlns:a16="http://schemas.microsoft.com/office/drawing/2014/main" val="1367856802"/>
                  </a:ext>
                </a:extLst>
              </a:tr>
            </a:tbl>
          </a:graphicData>
        </a:graphic>
      </p:graphicFrame>
      <p:sp>
        <p:nvSpPr>
          <p:cNvPr id="10" name="正方形/長方形 9"/>
          <p:cNvSpPr/>
          <p:nvPr/>
        </p:nvSpPr>
        <p:spPr>
          <a:xfrm>
            <a:off x="2054692" y="3648215"/>
            <a:ext cx="5025862" cy="251197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1"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24</a:t>
            </a:r>
            <a:endParaRPr kumimoji="1" lang="ja-JP" altLang="en-US" sz="4000" dirty="0"/>
          </a:p>
        </p:txBody>
      </p:sp>
    </p:spTree>
    <p:extLst>
      <p:ext uri="{BB962C8B-B14F-4D97-AF65-F5344CB8AC3E}">
        <p14:creationId xmlns:p14="http://schemas.microsoft.com/office/powerpoint/2010/main" val="2524986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7522"/>
            <a:ext cx="9906000" cy="368685"/>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2000" b="1" dirty="0" smtClean="0">
                <a:latin typeface="ＭＳ Ｐゴシック" panose="020B0600070205080204" pitchFamily="50" charset="-128"/>
                <a:ea typeface="ＭＳ Ｐゴシック" panose="020B0600070205080204" pitchFamily="50" charset="-128"/>
              </a:rPr>
              <a:t>目標値④</a:t>
            </a:r>
            <a:r>
              <a:rPr lang="ja-JP" altLang="en-US" sz="2000" b="1" dirty="0">
                <a:latin typeface="ＭＳ Ｐゴシック" panose="020B0600070205080204" pitchFamily="50" charset="-128"/>
                <a:ea typeface="ＭＳ Ｐゴシック" panose="020B0600070205080204" pitchFamily="50" charset="-128"/>
              </a:rPr>
              <a:t>協定締結医療機関（後方支援）の</a:t>
            </a:r>
            <a:r>
              <a:rPr lang="ja-JP" altLang="en-US" sz="2000" b="1" dirty="0" smtClean="0">
                <a:latin typeface="ＭＳ Ｐゴシック" panose="020B0600070205080204" pitchFamily="50" charset="-128"/>
                <a:ea typeface="ＭＳ Ｐゴシック" panose="020B0600070205080204" pitchFamily="50" charset="-128"/>
              </a:rPr>
              <a:t>機関数</a:t>
            </a:r>
            <a:endParaRPr lang="ja-JP" altLang="en-US" sz="2000" b="1" dirty="0">
              <a:latin typeface="ＭＳ Ｐゴシック" panose="020B0600070205080204" pitchFamily="50" charset="-128"/>
              <a:ea typeface="ＭＳ Ｐゴシック" panose="020B0600070205080204" pitchFamily="50" charset="-128"/>
            </a:endParaRPr>
          </a:p>
        </p:txBody>
      </p:sp>
      <p:sp>
        <p:nvSpPr>
          <p:cNvPr id="5" name="正方形/長方形 4"/>
          <p:cNvSpPr/>
          <p:nvPr/>
        </p:nvSpPr>
        <p:spPr>
          <a:xfrm>
            <a:off x="-1" y="605594"/>
            <a:ext cx="2088511" cy="4252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ＭＳ Ｐゴシック" panose="020B0600070205080204" pitchFamily="50" charset="-128"/>
                <a:ea typeface="ＭＳ Ｐゴシック" panose="020B0600070205080204" pitchFamily="50" charset="-128"/>
              </a:rPr>
              <a:t>■目標値</a:t>
            </a:r>
            <a:r>
              <a:rPr lang="ja-JP" altLang="en-US" dirty="0">
                <a:solidFill>
                  <a:schemeClr val="tx1"/>
                </a:solidFill>
                <a:latin typeface="ＭＳ Ｐゴシック" panose="020B0600070205080204" pitchFamily="50" charset="-128"/>
                <a:ea typeface="ＭＳ Ｐゴシック" panose="020B0600070205080204" pitchFamily="50" charset="-128"/>
              </a:rPr>
              <a:t>の</a:t>
            </a:r>
            <a:r>
              <a:rPr lang="ja-JP" altLang="en-US" dirty="0" smtClean="0">
                <a:solidFill>
                  <a:schemeClr val="tx1"/>
                </a:solidFill>
                <a:latin typeface="ＭＳ Ｐゴシック" panose="020B0600070205080204" pitchFamily="50" charset="-128"/>
                <a:ea typeface="ＭＳ Ｐゴシック" panose="020B0600070205080204" pitchFamily="50" charset="-128"/>
              </a:rPr>
              <a:t>考え方</a:t>
            </a:r>
            <a:endParaRPr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835787700"/>
              </p:ext>
            </p:extLst>
          </p:nvPr>
        </p:nvGraphicFramePr>
        <p:xfrm>
          <a:off x="0" y="1146236"/>
          <a:ext cx="9906001" cy="1620144"/>
        </p:xfrm>
        <a:graphic>
          <a:graphicData uri="http://schemas.openxmlformats.org/drawingml/2006/table">
            <a:tbl>
              <a:tblPr firstRow="1" bandRow="1">
                <a:tableStyleId>{5C22544A-7EE6-4342-B048-85BDC9FD1C3A}</a:tableStyleId>
              </a:tblPr>
              <a:tblGrid>
                <a:gridCol w="1098395">
                  <a:extLst>
                    <a:ext uri="{9D8B030D-6E8A-4147-A177-3AD203B41FA5}">
                      <a16:colId xmlns:a16="http://schemas.microsoft.com/office/drawing/2014/main" val="2852492264"/>
                    </a:ext>
                  </a:extLst>
                </a:gridCol>
                <a:gridCol w="4403803">
                  <a:extLst>
                    <a:ext uri="{9D8B030D-6E8A-4147-A177-3AD203B41FA5}">
                      <a16:colId xmlns:a16="http://schemas.microsoft.com/office/drawing/2014/main" val="4174258283"/>
                    </a:ext>
                  </a:extLst>
                </a:gridCol>
                <a:gridCol w="4403803">
                  <a:extLst>
                    <a:ext uri="{9D8B030D-6E8A-4147-A177-3AD203B41FA5}">
                      <a16:colId xmlns:a16="http://schemas.microsoft.com/office/drawing/2014/main" val="3173246953"/>
                    </a:ext>
                  </a:extLst>
                </a:gridCol>
              </a:tblGrid>
              <a:tr h="467472">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国</a:t>
                      </a:r>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道</a:t>
                      </a:r>
                      <a:endParaRPr kumimoji="1" lang="ja-JP" altLang="en-US"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803581198"/>
                  </a:ext>
                </a:extLst>
              </a:tr>
              <a:tr h="1152672">
                <a:tc>
                  <a:txBody>
                    <a:bodyPr/>
                    <a:lstStyle/>
                    <a:p>
                      <a:r>
                        <a:rPr kumimoji="1" lang="ja-JP" altLang="en-US" dirty="0" smtClean="0">
                          <a:latin typeface="ＭＳ Ｐゴシック" panose="020B0600070205080204" pitchFamily="50" charset="-128"/>
                          <a:ea typeface="ＭＳ Ｐゴシック" panose="020B0600070205080204" pitchFamily="50" charset="-128"/>
                        </a:rPr>
                        <a:t>流行初期以降</a:t>
                      </a:r>
                      <a:endParaRPr kumimoji="1" lang="ja-JP" altLang="en-US" dirty="0">
                        <a:latin typeface="ＭＳ Ｐゴシック" panose="020B0600070205080204" pitchFamily="50" charset="-128"/>
                        <a:ea typeface="ＭＳ Ｐゴシック" panose="020B0600070205080204" pitchFamily="50" charset="-128"/>
                      </a:endParaRPr>
                    </a:p>
                  </a:txBody>
                  <a:tcPr anchor="ctr">
                    <a:solidFill>
                      <a:srgbClr val="EAEFF7"/>
                    </a:solidFill>
                  </a:tcPr>
                </a:tc>
                <a:tc>
                  <a:txBody>
                    <a:bodyPr/>
                    <a:lstStyle/>
                    <a:p>
                      <a:r>
                        <a:rPr kumimoji="1" lang="ja-JP" altLang="en-US" dirty="0" smtClean="0">
                          <a:latin typeface="ＭＳ Ｐゴシック" panose="020B0600070205080204" pitchFamily="50" charset="-128"/>
                          <a:ea typeface="ＭＳ Ｐゴシック" panose="020B0600070205080204" pitchFamily="50" charset="-128"/>
                        </a:rPr>
                        <a:t>新型コロナ対応で確保した最大の体制</a:t>
                      </a:r>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（後方支援を行う医療機関数）</a:t>
                      </a:r>
                    </a:p>
                  </a:txBody>
                  <a:tcPr anchor="ctr">
                    <a:solidFill>
                      <a:srgbClr val="EAEFF7"/>
                    </a:solidFill>
                  </a:tcPr>
                </a:tc>
                <a:tc>
                  <a:txBody>
                    <a:bodyPr/>
                    <a:lstStyle/>
                    <a:p>
                      <a:r>
                        <a:rPr kumimoji="1" lang="ja-JP" altLang="en-US" dirty="0" smtClean="0">
                          <a:latin typeface="ＭＳ Ｐゴシック" panose="020B0600070205080204" pitchFamily="50" charset="-128"/>
                          <a:ea typeface="ＭＳ Ｐゴシック" panose="020B0600070205080204" pitchFamily="50" charset="-128"/>
                        </a:rPr>
                        <a:t>新型コロナ対応で確保した最大の体制（後方支援を行う医療機関数）を目安に</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２次医療圏ごと</a:t>
                      </a:r>
                      <a:r>
                        <a:rPr kumimoji="1" lang="ja-JP" altLang="en-US" dirty="0" smtClean="0">
                          <a:latin typeface="ＭＳ Ｐゴシック" panose="020B0600070205080204" pitchFamily="50" charset="-128"/>
                          <a:ea typeface="ＭＳ Ｐゴシック" panose="020B0600070205080204" pitchFamily="50" charset="-128"/>
                        </a:rPr>
                        <a:t>に設定。</a:t>
                      </a:r>
                      <a:endParaRPr kumimoji="1" lang="en-US" altLang="ja-JP" dirty="0" smtClean="0">
                        <a:latin typeface="ＭＳ Ｐゴシック" panose="020B0600070205080204" pitchFamily="50" charset="-128"/>
                        <a:ea typeface="ＭＳ Ｐゴシック" panose="020B0600070205080204" pitchFamily="50" charset="-128"/>
                      </a:endParaRPr>
                    </a:p>
                  </a:txBody>
                  <a:tcPr anchor="ctr">
                    <a:solidFill>
                      <a:srgbClr val="EAEFF7"/>
                    </a:solidFill>
                  </a:tcPr>
                </a:tc>
                <a:extLst>
                  <a:ext uri="{0D108BD9-81ED-4DB2-BD59-A6C34878D82A}">
                    <a16:rowId xmlns:a16="http://schemas.microsoft.com/office/drawing/2014/main" val="4266474331"/>
                  </a:ext>
                </a:extLst>
              </a:tr>
            </a:tbl>
          </a:graphicData>
        </a:graphic>
      </p:graphicFrame>
      <p:sp>
        <p:nvSpPr>
          <p:cNvPr id="7" name="正方形/長方形 6"/>
          <p:cNvSpPr/>
          <p:nvPr/>
        </p:nvSpPr>
        <p:spPr>
          <a:xfrm>
            <a:off x="0" y="3767639"/>
            <a:ext cx="2137209" cy="275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■数値目標</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276853869"/>
              </p:ext>
            </p:extLst>
          </p:nvPr>
        </p:nvGraphicFramePr>
        <p:xfrm>
          <a:off x="283975" y="4253678"/>
          <a:ext cx="5978912" cy="1195800"/>
        </p:xfrm>
        <a:graphic>
          <a:graphicData uri="http://schemas.openxmlformats.org/drawingml/2006/table">
            <a:tbl>
              <a:tblPr firstRow="1" bandRow="1">
                <a:tableStyleId>{5C22544A-7EE6-4342-B048-85BDC9FD1C3A}</a:tableStyleId>
              </a:tblPr>
              <a:tblGrid>
                <a:gridCol w="2051824">
                  <a:extLst>
                    <a:ext uri="{9D8B030D-6E8A-4147-A177-3AD203B41FA5}">
                      <a16:colId xmlns:a16="http://schemas.microsoft.com/office/drawing/2014/main" val="551279035"/>
                    </a:ext>
                  </a:extLst>
                </a:gridCol>
                <a:gridCol w="3927088">
                  <a:extLst>
                    <a:ext uri="{9D8B030D-6E8A-4147-A177-3AD203B41FA5}">
                      <a16:colId xmlns:a16="http://schemas.microsoft.com/office/drawing/2014/main" val="655838818"/>
                    </a:ext>
                  </a:extLst>
                </a:gridCol>
              </a:tblGrid>
              <a:tr h="597900">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数値目標</a:t>
                      </a:r>
                      <a:endParaRPr kumimoji="1" lang="ja-JP" altLang="en-US"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851788001"/>
                  </a:ext>
                </a:extLst>
              </a:tr>
              <a:tr h="597900">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流行初期以降</a:t>
                      </a:r>
                      <a:endParaRPr kumimoji="1" lang="ja-JP" altLang="en-US" dirty="0">
                        <a:latin typeface="ＭＳ Ｐゴシック" panose="020B0600070205080204" pitchFamily="50" charset="-128"/>
                        <a:ea typeface="ＭＳ Ｐゴシック" panose="020B0600070205080204" pitchFamily="50" charset="-128"/>
                      </a:endParaRPr>
                    </a:p>
                  </a:txBody>
                  <a:tcPr anchor="ctr">
                    <a:solidFill>
                      <a:srgbClr val="EAEF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Ｐゴシック" panose="020B0600070205080204" pitchFamily="50" charset="-128"/>
                          <a:ea typeface="ＭＳ Ｐゴシック" panose="020B0600070205080204" pitchFamily="50" charset="-128"/>
                        </a:rPr>
                        <a:t>１０８機関</a:t>
                      </a:r>
                    </a:p>
                  </a:txBody>
                  <a:tcPr anchor="ctr">
                    <a:solidFill>
                      <a:srgbClr val="EAEFF7"/>
                    </a:solidFill>
                  </a:tcPr>
                </a:tc>
                <a:extLst>
                  <a:ext uri="{0D108BD9-81ED-4DB2-BD59-A6C34878D82A}">
                    <a16:rowId xmlns:a16="http://schemas.microsoft.com/office/drawing/2014/main" val="355657524"/>
                  </a:ext>
                </a:extLst>
              </a:tr>
            </a:tbl>
          </a:graphicData>
        </a:graphic>
      </p:graphicFrame>
      <p:sp>
        <p:nvSpPr>
          <p:cNvPr id="9" name="正方形/長方形 8"/>
          <p:cNvSpPr/>
          <p:nvPr/>
        </p:nvSpPr>
        <p:spPr>
          <a:xfrm>
            <a:off x="2345092" y="4253678"/>
            <a:ext cx="3917795" cy="1195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1"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25</a:t>
            </a:r>
            <a:endParaRPr kumimoji="1" lang="ja-JP" altLang="en-US" sz="4000" dirty="0"/>
          </a:p>
        </p:txBody>
      </p:sp>
    </p:spTree>
    <p:extLst>
      <p:ext uri="{BB962C8B-B14F-4D97-AF65-F5344CB8AC3E}">
        <p14:creationId xmlns:p14="http://schemas.microsoft.com/office/powerpoint/2010/main" val="3343186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17522"/>
            <a:ext cx="9906000" cy="368685"/>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2000" b="1" dirty="0">
                <a:latin typeface="ＭＳ Ｐゴシック" panose="020B0600070205080204" pitchFamily="50" charset="-128"/>
                <a:ea typeface="ＭＳ Ｐゴシック" panose="020B0600070205080204" pitchFamily="50" charset="-128"/>
              </a:rPr>
              <a:t>【</a:t>
            </a:r>
            <a:r>
              <a:rPr lang="ja-JP" altLang="en-US" sz="2000" b="1" dirty="0" smtClean="0">
                <a:latin typeface="ＭＳ Ｐゴシック" panose="020B0600070205080204" pitchFamily="50" charset="-128"/>
                <a:ea typeface="ＭＳ Ｐゴシック" panose="020B0600070205080204" pitchFamily="50" charset="-128"/>
              </a:rPr>
              <a:t>目標値⑧</a:t>
            </a:r>
            <a:r>
              <a:rPr lang="en-US" altLang="ja-JP" sz="2000" b="1" dirty="0" smtClean="0">
                <a:latin typeface="ＭＳ Ｐゴシック" panose="020B0600070205080204" pitchFamily="50" charset="-128"/>
                <a:ea typeface="ＭＳ Ｐゴシック" panose="020B0600070205080204" pitchFamily="50" charset="-128"/>
              </a:rPr>
              <a:t>】</a:t>
            </a:r>
            <a:r>
              <a:rPr lang="ja-JP" altLang="en-US" sz="2000" b="1" dirty="0">
                <a:latin typeface="ＭＳ Ｐゴシック" panose="020B0600070205080204" pitchFamily="50" charset="-128"/>
                <a:ea typeface="ＭＳ Ｐゴシック" panose="020B0600070205080204" pitchFamily="50" charset="-128"/>
              </a:rPr>
              <a:t>協定締結宿泊施設の確保</a:t>
            </a:r>
            <a:r>
              <a:rPr lang="ja-JP" altLang="en-US" sz="2000" b="1" dirty="0" smtClean="0">
                <a:latin typeface="ＭＳ Ｐゴシック" panose="020B0600070205080204" pitchFamily="50" charset="-128"/>
                <a:ea typeface="ＭＳ Ｐゴシック" panose="020B0600070205080204" pitchFamily="50" charset="-128"/>
              </a:rPr>
              <a:t>居室数</a:t>
            </a:r>
            <a:endParaRPr lang="ja-JP" altLang="en-US" sz="2000" b="1" dirty="0">
              <a:latin typeface="ＭＳ Ｐゴシック" panose="020B0600070205080204" pitchFamily="50" charset="-128"/>
              <a:ea typeface="ＭＳ Ｐゴシック" panose="020B0600070205080204" pitchFamily="50" charset="-128"/>
            </a:endParaRPr>
          </a:p>
        </p:txBody>
      </p:sp>
      <p:sp>
        <p:nvSpPr>
          <p:cNvPr id="12" name="正方形/長方形 11"/>
          <p:cNvSpPr/>
          <p:nvPr/>
        </p:nvSpPr>
        <p:spPr>
          <a:xfrm>
            <a:off x="0" y="866429"/>
            <a:ext cx="2910933" cy="275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■目標値の考え方</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180744607"/>
              </p:ext>
            </p:extLst>
          </p:nvPr>
        </p:nvGraphicFramePr>
        <p:xfrm>
          <a:off x="0" y="1256718"/>
          <a:ext cx="9906000" cy="2838495"/>
        </p:xfrm>
        <a:graphic>
          <a:graphicData uri="http://schemas.openxmlformats.org/drawingml/2006/table">
            <a:tbl>
              <a:tblPr firstRow="1" bandRow="1">
                <a:tableStyleId>{5C22544A-7EE6-4342-B048-85BDC9FD1C3A}</a:tableStyleId>
              </a:tblPr>
              <a:tblGrid>
                <a:gridCol w="768506">
                  <a:extLst>
                    <a:ext uri="{9D8B030D-6E8A-4147-A177-3AD203B41FA5}">
                      <a16:colId xmlns:a16="http://schemas.microsoft.com/office/drawing/2014/main" val="3096902390"/>
                    </a:ext>
                  </a:extLst>
                </a:gridCol>
                <a:gridCol w="4568747">
                  <a:extLst>
                    <a:ext uri="{9D8B030D-6E8A-4147-A177-3AD203B41FA5}">
                      <a16:colId xmlns:a16="http://schemas.microsoft.com/office/drawing/2014/main" val="2821973169"/>
                    </a:ext>
                  </a:extLst>
                </a:gridCol>
                <a:gridCol w="4568747">
                  <a:extLst>
                    <a:ext uri="{9D8B030D-6E8A-4147-A177-3AD203B41FA5}">
                      <a16:colId xmlns:a16="http://schemas.microsoft.com/office/drawing/2014/main" val="2158779634"/>
                    </a:ext>
                  </a:extLst>
                </a:gridCol>
              </a:tblGrid>
              <a:tr h="341067">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国</a:t>
                      </a:r>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道</a:t>
                      </a:r>
                      <a:endParaRPr kumimoji="1" lang="ja-JP" altLang="en-US"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385007643"/>
                  </a:ext>
                </a:extLst>
              </a:tr>
              <a:tr h="1108467">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流行初期</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r>
                        <a:rPr kumimoji="1" lang="ja-JP" altLang="en-US" dirty="0" smtClean="0">
                          <a:latin typeface="ＭＳ Ｐゴシック" panose="020B0600070205080204" pitchFamily="50" charset="-128"/>
                          <a:ea typeface="ＭＳ Ｐゴシック" panose="020B0600070205080204" pitchFamily="50" charset="-128"/>
                        </a:rPr>
                        <a:t>新型コロナ対応時（２０２０年５月）の実績</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Ｐゴシック" panose="020B0600070205080204" pitchFamily="50" charset="-128"/>
                          <a:ea typeface="ＭＳ Ｐゴシック" panose="020B0600070205080204" pitchFamily="50" charset="-128"/>
                        </a:rPr>
                        <a:t>国の考え方と同様とするが、</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３次医療圏ごと</a:t>
                      </a:r>
                      <a:r>
                        <a:rPr kumimoji="1" lang="ja-JP" altLang="en-US" dirty="0" smtClean="0">
                          <a:latin typeface="ＭＳ Ｐゴシック" panose="020B0600070205080204" pitchFamily="50" charset="-128"/>
                          <a:ea typeface="ＭＳ Ｐゴシック" panose="020B0600070205080204" pitchFamily="50" charset="-128"/>
                        </a:rPr>
                        <a:t>に設定</a:t>
                      </a:r>
                    </a:p>
                  </a:txBody>
                  <a:tcPr anchor="ctr"/>
                </a:tc>
                <a:extLst>
                  <a:ext uri="{0D108BD9-81ED-4DB2-BD59-A6C34878D82A}">
                    <a16:rowId xmlns:a16="http://schemas.microsoft.com/office/drawing/2014/main" val="2685306684"/>
                  </a:ext>
                </a:extLst>
              </a:tr>
              <a:tr h="1364268">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流行初期以降</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Ｐゴシック" panose="020B0600070205080204" pitchFamily="50" charset="-128"/>
                          <a:ea typeface="ＭＳ Ｐゴシック" panose="020B0600070205080204" pitchFamily="50" charset="-128"/>
                        </a:rPr>
                        <a:t>新型コロナ対応で確保した最大の体制（２０２２年３月）の実績</a:t>
                      </a:r>
                    </a:p>
                  </a:txBody>
                  <a:tcPr anchor="ctr"/>
                </a:tc>
                <a:tc>
                  <a:txBody>
                    <a:bodyPr/>
                    <a:lstStyle/>
                    <a:p>
                      <a:r>
                        <a:rPr kumimoji="1" lang="ja-JP" altLang="en-US" dirty="0" smtClean="0">
                          <a:latin typeface="ＭＳ Ｐゴシック" panose="020B0600070205080204" pitchFamily="50" charset="-128"/>
                          <a:ea typeface="ＭＳ Ｐゴシック" panose="020B0600070205080204" pitchFamily="50" charset="-128"/>
                        </a:rPr>
                        <a:t>国の考え方と同様とするが、</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３次医療圏ごと</a:t>
                      </a:r>
                      <a:r>
                        <a:rPr kumimoji="1" lang="ja-JP" altLang="en-US" dirty="0" smtClean="0">
                          <a:latin typeface="ＭＳ Ｐゴシック" panose="020B0600070205080204" pitchFamily="50" charset="-128"/>
                          <a:ea typeface="ＭＳ Ｐゴシック" panose="020B0600070205080204" pitchFamily="50" charset="-128"/>
                        </a:rPr>
                        <a:t>に設定</a:t>
                      </a:r>
                    </a:p>
                  </a:txBody>
                  <a:tcPr anchor="ctr"/>
                </a:tc>
                <a:extLst>
                  <a:ext uri="{0D108BD9-81ED-4DB2-BD59-A6C34878D82A}">
                    <a16:rowId xmlns:a16="http://schemas.microsoft.com/office/drawing/2014/main" val="3055826643"/>
                  </a:ext>
                </a:extLst>
              </a:tr>
            </a:tbl>
          </a:graphicData>
        </a:graphic>
      </p:graphicFrame>
      <p:sp>
        <p:nvSpPr>
          <p:cNvPr id="17" name="正方形/長方形 16"/>
          <p:cNvSpPr/>
          <p:nvPr/>
        </p:nvSpPr>
        <p:spPr>
          <a:xfrm>
            <a:off x="0" y="4597069"/>
            <a:ext cx="2997503" cy="275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■数値目標</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4121954866"/>
              </p:ext>
            </p:extLst>
          </p:nvPr>
        </p:nvGraphicFramePr>
        <p:xfrm>
          <a:off x="306693" y="5006097"/>
          <a:ext cx="6604000" cy="1156394"/>
        </p:xfrm>
        <a:graphic>
          <a:graphicData uri="http://schemas.openxmlformats.org/drawingml/2006/table">
            <a:tbl>
              <a:tblPr firstRow="1" bandRow="1">
                <a:tableStyleId>{5C22544A-7EE6-4342-B048-85BDC9FD1C3A}</a:tableStyleId>
              </a:tblPr>
              <a:tblGrid>
                <a:gridCol w="3302000">
                  <a:extLst>
                    <a:ext uri="{9D8B030D-6E8A-4147-A177-3AD203B41FA5}">
                      <a16:colId xmlns:a16="http://schemas.microsoft.com/office/drawing/2014/main" val="1702035893"/>
                    </a:ext>
                  </a:extLst>
                </a:gridCol>
                <a:gridCol w="3302000">
                  <a:extLst>
                    <a:ext uri="{9D8B030D-6E8A-4147-A177-3AD203B41FA5}">
                      <a16:colId xmlns:a16="http://schemas.microsoft.com/office/drawing/2014/main" val="3510477383"/>
                    </a:ext>
                  </a:extLst>
                </a:gridCol>
              </a:tblGrid>
              <a:tr h="387233">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数値目標</a:t>
                      </a:r>
                      <a:endParaRPr kumimoji="1" lang="ja-JP" altLang="en-US"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519025839"/>
                  </a:ext>
                </a:extLst>
              </a:tr>
              <a:tr h="387233">
                <a:tc>
                  <a:txBody>
                    <a:bodyPr/>
                    <a:lstStyle/>
                    <a:p>
                      <a:r>
                        <a:rPr kumimoji="1" lang="ja-JP" altLang="en-US" dirty="0" smtClean="0">
                          <a:latin typeface="ＭＳ Ｐゴシック" panose="020B0600070205080204" pitchFamily="50" charset="-128"/>
                          <a:ea typeface="ＭＳ Ｐゴシック" panose="020B0600070205080204" pitchFamily="50" charset="-128"/>
                        </a:rPr>
                        <a:t>流行初期</a:t>
                      </a:r>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９３０室</a:t>
                      </a:r>
                      <a:endParaRPr kumimoji="1" lang="ja-JP" altLang="en-US"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805155488"/>
                  </a:ext>
                </a:extLst>
              </a:tr>
              <a:tr h="381928">
                <a:tc>
                  <a:txBody>
                    <a:bodyPr/>
                    <a:lstStyle/>
                    <a:p>
                      <a:r>
                        <a:rPr kumimoji="1" lang="ja-JP" altLang="en-US" dirty="0" smtClean="0">
                          <a:latin typeface="ＭＳ Ｐゴシック" panose="020B0600070205080204" pitchFamily="50" charset="-128"/>
                          <a:ea typeface="ＭＳ Ｐゴシック" panose="020B0600070205080204" pitchFamily="50" charset="-128"/>
                        </a:rPr>
                        <a:t>流行初期以降</a:t>
                      </a:r>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２，５４５室</a:t>
                      </a:r>
                      <a:endParaRPr kumimoji="1" lang="ja-JP" altLang="en-US"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540802518"/>
                  </a:ext>
                </a:extLst>
              </a:tr>
            </a:tbl>
          </a:graphicData>
        </a:graphic>
      </p:graphicFrame>
      <p:sp>
        <p:nvSpPr>
          <p:cNvPr id="6" name="正方形/長方形 5"/>
          <p:cNvSpPr/>
          <p:nvPr/>
        </p:nvSpPr>
        <p:spPr>
          <a:xfrm>
            <a:off x="3608693" y="5028034"/>
            <a:ext cx="3293326" cy="11125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0"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26</a:t>
            </a:r>
            <a:endParaRPr kumimoji="1" lang="ja-JP" altLang="en-US" sz="4000" dirty="0"/>
          </a:p>
        </p:txBody>
      </p:sp>
    </p:spTree>
    <p:extLst>
      <p:ext uri="{BB962C8B-B14F-4D97-AF65-F5344CB8AC3E}">
        <p14:creationId xmlns:p14="http://schemas.microsoft.com/office/powerpoint/2010/main" val="3826242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7522"/>
            <a:ext cx="9906000" cy="368685"/>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2000" b="1" dirty="0">
                <a:latin typeface="游ゴシック" panose="020B0400000000000000" pitchFamily="50" charset="-128"/>
              </a:rPr>
              <a:t>【</a:t>
            </a:r>
            <a:r>
              <a:rPr lang="ja-JP" altLang="en-US" sz="2000" b="1" dirty="0">
                <a:latin typeface="游ゴシック" panose="020B0400000000000000" pitchFamily="50" charset="-128"/>
              </a:rPr>
              <a:t>目標値</a:t>
            </a:r>
            <a:r>
              <a:rPr lang="ja-JP" altLang="en-US" sz="2000" b="1" dirty="0" smtClean="0">
                <a:latin typeface="游ゴシック" panose="020B0400000000000000" pitchFamily="50" charset="-128"/>
              </a:rPr>
              <a:t>①（入院病床）・目標値②（発熱外来）</a:t>
            </a:r>
            <a:r>
              <a:rPr lang="en-US" altLang="ja-JP" sz="2000" b="1" dirty="0" smtClean="0">
                <a:latin typeface="游ゴシック" panose="020B0400000000000000" pitchFamily="50" charset="-128"/>
              </a:rPr>
              <a:t>】</a:t>
            </a:r>
            <a:r>
              <a:rPr lang="ja-JP" altLang="en-US" sz="2000" b="1" dirty="0" smtClean="0">
                <a:latin typeface="游ゴシック" panose="020B0400000000000000" pitchFamily="50" charset="-128"/>
              </a:rPr>
              <a:t>二次医療圏別内訳</a:t>
            </a:r>
            <a:endParaRPr lang="ja-JP" altLang="en-US" sz="2000" b="1" dirty="0">
              <a:latin typeface="游ゴシック" panose="020B0400000000000000" pitchFamily="50" charset="-128"/>
            </a:endParaRPr>
          </a:p>
        </p:txBody>
      </p:sp>
      <p:sp>
        <p:nvSpPr>
          <p:cNvPr id="5" name="正方形/長方形 4"/>
          <p:cNvSpPr/>
          <p:nvPr/>
        </p:nvSpPr>
        <p:spPr>
          <a:xfrm>
            <a:off x="0" y="386207"/>
            <a:ext cx="3035376" cy="417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■内訳（二次医療圏別）</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4182768844"/>
              </p:ext>
            </p:extLst>
          </p:nvPr>
        </p:nvGraphicFramePr>
        <p:xfrm>
          <a:off x="84975" y="831506"/>
          <a:ext cx="4910670" cy="5429555"/>
        </p:xfrm>
        <a:graphic>
          <a:graphicData uri="http://schemas.openxmlformats.org/drawingml/2006/table">
            <a:tbl>
              <a:tblPr firstRow="1" bandRow="1">
                <a:tableStyleId>{5C22544A-7EE6-4342-B048-85BDC9FD1C3A}</a:tableStyleId>
              </a:tblPr>
              <a:tblGrid>
                <a:gridCol w="818445">
                  <a:extLst>
                    <a:ext uri="{9D8B030D-6E8A-4147-A177-3AD203B41FA5}">
                      <a16:colId xmlns:a16="http://schemas.microsoft.com/office/drawing/2014/main" val="1435445005"/>
                    </a:ext>
                  </a:extLst>
                </a:gridCol>
                <a:gridCol w="818445">
                  <a:extLst>
                    <a:ext uri="{9D8B030D-6E8A-4147-A177-3AD203B41FA5}">
                      <a16:colId xmlns:a16="http://schemas.microsoft.com/office/drawing/2014/main" val="2808325936"/>
                    </a:ext>
                  </a:extLst>
                </a:gridCol>
                <a:gridCol w="818445">
                  <a:extLst>
                    <a:ext uri="{9D8B030D-6E8A-4147-A177-3AD203B41FA5}">
                      <a16:colId xmlns:a16="http://schemas.microsoft.com/office/drawing/2014/main" val="2073221742"/>
                    </a:ext>
                  </a:extLst>
                </a:gridCol>
                <a:gridCol w="818445">
                  <a:extLst>
                    <a:ext uri="{9D8B030D-6E8A-4147-A177-3AD203B41FA5}">
                      <a16:colId xmlns:a16="http://schemas.microsoft.com/office/drawing/2014/main" val="374049137"/>
                    </a:ext>
                  </a:extLst>
                </a:gridCol>
                <a:gridCol w="818445">
                  <a:extLst>
                    <a:ext uri="{9D8B030D-6E8A-4147-A177-3AD203B41FA5}">
                      <a16:colId xmlns:a16="http://schemas.microsoft.com/office/drawing/2014/main" val="1067886154"/>
                    </a:ext>
                  </a:extLst>
                </a:gridCol>
                <a:gridCol w="818445">
                  <a:extLst>
                    <a:ext uri="{9D8B030D-6E8A-4147-A177-3AD203B41FA5}">
                      <a16:colId xmlns:a16="http://schemas.microsoft.com/office/drawing/2014/main" val="2480355529"/>
                    </a:ext>
                  </a:extLst>
                </a:gridCol>
              </a:tblGrid>
              <a:tr h="640080">
                <a:tc rowSpan="2">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二次</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医療圏</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B w="12700" cap="flat" cmpd="sng" algn="ctr">
                      <a:solidFill>
                        <a:schemeClr val="bg1"/>
                      </a:solidFill>
                      <a:prstDash val="solid"/>
                      <a:round/>
                      <a:headEnd type="none" w="med" len="med"/>
                      <a:tailEnd type="none" w="med" len="med"/>
                    </a:lnB>
                  </a:tcPr>
                </a:tc>
                <a:tc rowSpan="2">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（参考）</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感染症</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病床</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gridSpan="2">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数値目標①</a:t>
                      </a:r>
                      <a:endParaRPr kumimoji="1" lang="en-US" altLang="ja-JP" sz="1400" dirty="0" smtClean="0">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ＭＳ Ｐゴシック" panose="020B0600070205080204" pitchFamily="50" charset="-128"/>
                          <a:ea typeface="ＭＳ Ｐゴシック" panose="020B0600070205080204" pitchFamily="50" charset="-128"/>
                        </a:rPr>
                        <a:t>（入院病床数）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数値目標②</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（発熱外来機関数）</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2882727505"/>
                  </a:ext>
                </a:extLst>
              </a:tr>
              <a:tr h="320040">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流行</a:t>
                      </a:r>
                      <a:endParaRPr kumimoji="1" lang="en-US" altLang="ja-JP" sz="1400" dirty="0" smtClean="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初期</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流行初期以降</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流行</a:t>
                      </a:r>
                      <a:endParaRPr kumimoji="1" lang="en-US" altLang="ja-JP" sz="1400" dirty="0" smtClean="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初期</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流行初期以降</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a:txBody>
                  <a:tcPr>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1013698413"/>
                  </a:ext>
                </a:extLst>
              </a:tr>
              <a:tr h="415595">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南渡島</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６５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２０７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R w="12700" cap="flat" cmpd="sng" algn="ctr">
                      <a:solidFill>
                        <a:schemeClr val="bg1"/>
                      </a:solidFill>
                      <a:prstDash val="solid"/>
                      <a:round/>
                      <a:headEnd type="none" w="med" len="med"/>
                      <a:tailEnd type="none" w="med" len="med"/>
                    </a:lnR>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１０４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987440731"/>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南檜山</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121683228"/>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北渡島檜山</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59015497"/>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札幌</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７８０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８３７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２９</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５３０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785707102"/>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後志</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１０３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937132098"/>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南空知</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９０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835943058"/>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中空知</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4003096"/>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北空知</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363795123"/>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西胆振</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932733301"/>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東胆振</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６８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003016303"/>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日高</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419910097"/>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32153128"/>
              </p:ext>
            </p:extLst>
          </p:nvPr>
        </p:nvGraphicFramePr>
        <p:xfrm>
          <a:off x="5025096" y="831509"/>
          <a:ext cx="4847040" cy="5490512"/>
        </p:xfrm>
        <a:graphic>
          <a:graphicData uri="http://schemas.openxmlformats.org/drawingml/2006/table">
            <a:tbl>
              <a:tblPr firstRow="1" bandRow="1">
                <a:tableStyleId>{5C22544A-7EE6-4342-B048-85BDC9FD1C3A}</a:tableStyleId>
              </a:tblPr>
              <a:tblGrid>
                <a:gridCol w="807840">
                  <a:extLst>
                    <a:ext uri="{9D8B030D-6E8A-4147-A177-3AD203B41FA5}">
                      <a16:colId xmlns:a16="http://schemas.microsoft.com/office/drawing/2014/main" val="1435445005"/>
                    </a:ext>
                  </a:extLst>
                </a:gridCol>
                <a:gridCol w="725908">
                  <a:extLst>
                    <a:ext uri="{9D8B030D-6E8A-4147-A177-3AD203B41FA5}">
                      <a16:colId xmlns:a16="http://schemas.microsoft.com/office/drawing/2014/main" val="2876024539"/>
                    </a:ext>
                  </a:extLst>
                </a:gridCol>
                <a:gridCol w="889772">
                  <a:extLst>
                    <a:ext uri="{9D8B030D-6E8A-4147-A177-3AD203B41FA5}">
                      <a16:colId xmlns:a16="http://schemas.microsoft.com/office/drawing/2014/main" val="2073221742"/>
                    </a:ext>
                  </a:extLst>
                </a:gridCol>
                <a:gridCol w="807840">
                  <a:extLst>
                    <a:ext uri="{9D8B030D-6E8A-4147-A177-3AD203B41FA5}">
                      <a16:colId xmlns:a16="http://schemas.microsoft.com/office/drawing/2014/main" val="374049137"/>
                    </a:ext>
                  </a:extLst>
                </a:gridCol>
                <a:gridCol w="807840">
                  <a:extLst>
                    <a:ext uri="{9D8B030D-6E8A-4147-A177-3AD203B41FA5}">
                      <a16:colId xmlns:a16="http://schemas.microsoft.com/office/drawing/2014/main" val="1067886154"/>
                    </a:ext>
                  </a:extLst>
                </a:gridCol>
                <a:gridCol w="807840">
                  <a:extLst>
                    <a:ext uri="{9D8B030D-6E8A-4147-A177-3AD203B41FA5}">
                      <a16:colId xmlns:a16="http://schemas.microsoft.com/office/drawing/2014/main" val="2480355529"/>
                    </a:ext>
                  </a:extLst>
                </a:gridCol>
              </a:tblGrid>
              <a:tr h="665319">
                <a:tc rowSpan="2">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二　次</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医療圏</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B w="12700" cap="flat" cmpd="sng" algn="ctr">
                      <a:solidFill>
                        <a:schemeClr val="bg1"/>
                      </a:solidFill>
                      <a:prstDash val="solid"/>
                      <a:round/>
                      <a:headEnd type="none" w="med" len="med"/>
                      <a:tailEnd type="none" w="med" len="med"/>
                    </a:lnB>
                  </a:tcPr>
                </a:tc>
                <a:tc rowSpan="2">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（参考）</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感染症</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病床</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B w="12700" cap="flat" cmpd="sng" algn="ctr">
                      <a:solidFill>
                        <a:schemeClr val="bg1"/>
                      </a:solidFill>
                      <a:prstDash val="solid"/>
                      <a:round/>
                      <a:headEnd type="none" w="med" len="med"/>
                      <a:tailEnd type="none" w="med" len="med"/>
                    </a:lnB>
                  </a:tcPr>
                </a:tc>
                <a:tc gridSpan="2">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数値目標①</a:t>
                      </a:r>
                      <a:endParaRPr kumimoji="1" lang="en-US" altLang="ja-JP" sz="1400" dirty="0" smtClean="0">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ＭＳ Ｐゴシック" panose="020B0600070205080204" pitchFamily="50" charset="-128"/>
                          <a:ea typeface="ＭＳ Ｐゴシック" panose="020B0600070205080204" pitchFamily="50" charset="-128"/>
                        </a:rPr>
                        <a:t>（入院病床数）</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数値目標②</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（発熱外来機関数）</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2882727505"/>
                  </a:ext>
                </a:extLst>
              </a:tr>
              <a:tr h="538591">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流行</a:t>
                      </a:r>
                      <a:endParaRPr kumimoji="1" lang="en-US" altLang="ja-JP" sz="1400" dirty="0" smtClean="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初期</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流行初期以降</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a:txBody>
                  <a:tcP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流行</a:t>
                      </a:r>
                      <a:endParaRPr kumimoji="1" lang="en-US" altLang="ja-JP" sz="1400" dirty="0" smtClean="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初期</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a:txBody>
                  <a:tcP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流行初期以降</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a:txBody>
                  <a:tcPr>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1013698413"/>
                  </a:ext>
                </a:extLst>
              </a:tr>
              <a:tr h="43198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上川中部</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２２０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２６７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８９</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987440731"/>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上川北部</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en-US" altLang="ja-JP" sz="1200" dirty="0" smtClean="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121683228"/>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富良野</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59015497"/>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留萌</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９</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785707102"/>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宗谷</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937132098"/>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北網</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１００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835943058"/>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遠紋</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4003096"/>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十勝</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６</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１５８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１８５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363795123"/>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釧路</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１１２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932733301"/>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根室</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003016303"/>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合計</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９４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１，７３４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２，４４８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１，１４６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07875205"/>
                  </a:ext>
                </a:extLst>
              </a:tr>
            </a:tbl>
          </a:graphicData>
        </a:graphic>
      </p:graphicFrame>
      <p:cxnSp>
        <p:nvCxnSpPr>
          <p:cNvPr id="11" name="直線コネクタ 10"/>
          <p:cNvCxnSpPr/>
          <p:nvPr/>
        </p:nvCxnSpPr>
        <p:spPr>
          <a:xfrm>
            <a:off x="5025095" y="5948487"/>
            <a:ext cx="4847041" cy="757"/>
          </a:xfrm>
          <a:prstGeom prst="line">
            <a:avLst/>
          </a:prstGeom>
          <a:ln w="38100" cmpd="dbl"/>
        </p:spPr>
        <p:style>
          <a:lnRef idx="1">
            <a:schemeClr val="dk1"/>
          </a:lnRef>
          <a:fillRef idx="0">
            <a:schemeClr val="dk1"/>
          </a:fillRef>
          <a:effectRef idx="0">
            <a:schemeClr val="dk1"/>
          </a:effectRef>
          <a:fontRef idx="minor">
            <a:schemeClr val="tx1"/>
          </a:fontRef>
        </p:style>
      </p:cxnSp>
      <p:sp>
        <p:nvSpPr>
          <p:cNvPr id="13"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27</a:t>
            </a:r>
            <a:endParaRPr kumimoji="1" lang="ja-JP" altLang="en-US" sz="4000" dirty="0"/>
          </a:p>
        </p:txBody>
      </p:sp>
      <p:sp>
        <p:nvSpPr>
          <p:cNvPr id="2" name="正方形/長方形 1"/>
          <p:cNvSpPr/>
          <p:nvPr/>
        </p:nvSpPr>
        <p:spPr>
          <a:xfrm>
            <a:off x="1715210" y="831509"/>
            <a:ext cx="1635697" cy="545733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349855" y="831507"/>
            <a:ext cx="1635697" cy="545733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6546469" y="831506"/>
            <a:ext cx="1714056" cy="549051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8260524" y="831506"/>
            <a:ext cx="1611611" cy="549051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86873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7522"/>
            <a:ext cx="9906000" cy="368685"/>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nchorCtr="1"/>
          <a:lstStyle/>
          <a:p>
            <a:pPr algn="ctr"/>
            <a:r>
              <a:rPr lang="ja-JP" altLang="en-US" sz="2000" b="1" dirty="0" smtClean="0">
                <a:latin typeface="ＭＳ Ｐゴシック" panose="020B0600070205080204" pitchFamily="50" charset="-128"/>
                <a:ea typeface="ＭＳ Ｐゴシック" panose="020B0600070205080204" pitchFamily="50" charset="-128"/>
              </a:rPr>
              <a:t>　　</a:t>
            </a:r>
            <a:r>
              <a:rPr lang="ja-JP" altLang="en-US" b="1" dirty="0" smtClean="0">
                <a:latin typeface="ＭＳ Ｐゴシック" panose="020B0600070205080204" pitchFamily="50" charset="-128"/>
                <a:ea typeface="ＭＳ Ｐゴシック" panose="020B0600070205080204" pitchFamily="50" charset="-128"/>
              </a:rPr>
              <a:t>　</a:t>
            </a:r>
            <a:r>
              <a:rPr lang="en-US" altLang="ja-JP" b="1" dirty="0" smtClean="0">
                <a:solidFill>
                  <a:schemeClr val="bg1"/>
                </a:solidFill>
                <a:latin typeface="ＭＳ Ｐゴシック" panose="020B0600070205080204" pitchFamily="50" charset="-128"/>
                <a:ea typeface="ＭＳ Ｐゴシック" panose="020B0600070205080204" pitchFamily="50" charset="-128"/>
              </a:rPr>
              <a:t>【</a:t>
            </a:r>
            <a:r>
              <a:rPr lang="ja-JP" altLang="en-US" b="1" dirty="0">
                <a:solidFill>
                  <a:schemeClr val="bg1"/>
                </a:solidFill>
                <a:latin typeface="ＭＳ Ｐゴシック" panose="020B0600070205080204" pitchFamily="50" charset="-128"/>
                <a:ea typeface="ＭＳ Ｐゴシック" panose="020B0600070205080204" pitchFamily="50" charset="-128"/>
              </a:rPr>
              <a:t>目標値</a:t>
            </a:r>
            <a:r>
              <a:rPr lang="ja-JP" altLang="en-US" b="1" dirty="0" smtClean="0">
                <a:solidFill>
                  <a:schemeClr val="bg1"/>
                </a:solidFill>
                <a:latin typeface="ＭＳ Ｐゴシック" panose="020B0600070205080204" pitchFamily="50" charset="-128"/>
                <a:ea typeface="ＭＳ Ｐゴシック" panose="020B0600070205080204" pitchFamily="50" charset="-128"/>
              </a:rPr>
              <a:t>③自宅療養者等への医療提供・④後方支援・⑧宿泊施設</a:t>
            </a:r>
            <a:r>
              <a:rPr lang="en-US" altLang="ja-JP" b="1" dirty="0" smtClean="0">
                <a:solidFill>
                  <a:schemeClr val="bg1"/>
                </a:solidFill>
                <a:latin typeface="ＭＳ Ｐゴシック" panose="020B0600070205080204" pitchFamily="50" charset="-128"/>
                <a:ea typeface="ＭＳ Ｐゴシック" panose="020B0600070205080204" pitchFamily="50" charset="-128"/>
              </a:rPr>
              <a:t>】</a:t>
            </a:r>
            <a:r>
              <a:rPr lang="ja-JP" altLang="en-US" b="1" dirty="0" smtClean="0">
                <a:solidFill>
                  <a:schemeClr val="bg1"/>
                </a:solidFill>
                <a:latin typeface="ＭＳ Ｐゴシック" panose="020B0600070205080204" pitchFamily="50" charset="-128"/>
                <a:ea typeface="ＭＳ Ｐゴシック" panose="020B0600070205080204" pitchFamily="50" charset="-128"/>
              </a:rPr>
              <a:t>　　医療圏域別内訳</a:t>
            </a:r>
            <a:endParaRPr lang="ja-JP" altLang="en-US" b="1" dirty="0">
              <a:solidFill>
                <a:schemeClr val="bg1"/>
              </a:solidFill>
              <a:latin typeface="ＭＳ Ｐゴシック" panose="020B0600070205080204" pitchFamily="50" charset="-128"/>
              <a:ea typeface="ＭＳ Ｐゴシック" panose="020B0600070205080204" pitchFamily="50" charset="-128"/>
            </a:endParaRPr>
          </a:p>
        </p:txBody>
      </p:sp>
      <p:sp>
        <p:nvSpPr>
          <p:cNvPr id="5" name="正方形/長方形 4"/>
          <p:cNvSpPr/>
          <p:nvPr/>
        </p:nvSpPr>
        <p:spPr>
          <a:xfrm>
            <a:off x="0" y="386207"/>
            <a:ext cx="3008323" cy="340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■内訳（医療圏域別）</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178056941"/>
              </p:ext>
            </p:extLst>
          </p:nvPr>
        </p:nvGraphicFramePr>
        <p:xfrm>
          <a:off x="12573" y="757410"/>
          <a:ext cx="4831572" cy="5752830"/>
        </p:xfrm>
        <a:graphic>
          <a:graphicData uri="http://schemas.openxmlformats.org/drawingml/2006/table">
            <a:tbl>
              <a:tblPr firstRow="1" bandRow="1">
                <a:tableStyleId>{5C22544A-7EE6-4342-B048-85BDC9FD1C3A}</a:tableStyleId>
              </a:tblPr>
              <a:tblGrid>
                <a:gridCol w="445445">
                  <a:extLst>
                    <a:ext uri="{9D8B030D-6E8A-4147-A177-3AD203B41FA5}">
                      <a16:colId xmlns:a16="http://schemas.microsoft.com/office/drawing/2014/main" val="932688826"/>
                    </a:ext>
                  </a:extLst>
                </a:gridCol>
                <a:gridCol w="675457">
                  <a:extLst>
                    <a:ext uri="{9D8B030D-6E8A-4147-A177-3AD203B41FA5}">
                      <a16:colId xmlns:a16="http://schemas.microsoft.com/office/drawing/2014/main" val="1435445005"/>
                    </a:ext>
                  </a:extLst>
                </a:gridCol>
                <a:gridCol w="803881">
                  <a:extLst>
                    <a:ext uri="{9D8B030D-6E8A-4147-A177-3AD203B41FA5}">
                      <a16:colId xmlns:a16="http://schemas.microsoft.com/office/drawing/2014/main" val="2073221742"/>
                    </a:ext>
                  </a:extLst>
                </a:gridCol>
                <a:gridCol w="646818">
                  <a:extLst>
                    <a:ext uri="{9D8B030D-6E8A-4147-A177-3AD203B41FA5}">
                      <a16:colId xmlns:a16="http://schemas.microsoft.com/office/drawing/2014/main" val="374049137"/>
                    </a:ext>
                  </a:extLst>
                </a:gridCol>
                <a:gridCol w="1061596">
                  <a:extLst>
                    <a:ext uri="{9D8B030D-6E8A-4147-A177-3AD203B41FA5}">
                      <a16:colId xmlns:a16="http://schemas.microsoft.com/office/drawing/2014/main" val="3120426982"/>
                    </a:ext>
                  </a:extLst>
                </a:gridCol>
                <a:gridCol w="485598">
                  <a:extLst>
                    <a:ext uri="{9D8B030D-6E8A-4147-A177-3AD203B41FA5}">
                      <a16:colId xmlns:a16="http://schemas.microsoft.com/office/drawing/2014/main" val="1067886154"/>
                    </a:ext>
                  </a:extLst>
                </a:gridCol>
                <a:gridCol w="712777">
                  <a:extLst>
                    <a:ext uri="{9D8B030D-6E8A-4147-A177-3AD203B41FA5}">
                      <a16:colId xmlns:a16="http://schemas.microsoft.com/office/drawing/2014/main" val="2808863040"/>
                    </a:ext>
                  </a:extLst>
                </a:gridCol>
              </a:tblGrid>
              <a:tr h="557648">
                <a:tc rowSpan="3">
                  <a:txBody>
                    <a:bodyPr/>
                    <a:lstStyle/>
                    <a:p>
                      <a:pPr algn="ct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三　次</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医療圏</a:t>
                      </a:r>
                    </a:p>
                    <a:p>
                      <a:pPr algn="ctr"/>
                      <a:endParaRPr kumimoji="1" lang="ja-JP" altLang="en-US" sz="1400" dirty="0">
                        <a:latin typeface="ＭＳ Ｐゴシック" panose="020B0600070205080204" pitchFamily="50" charset="-128"/>
                        <a:ea typeface="ＭＳ Ｐゴシック" panose="020B0600070205080204" pitchFamily="50" charset="-128"/>
                      </a:endParaRPr>
                    </a:p>
                  </a:txBody>
                  <a:tcPr anchor="ctr">
                    <a:lnB w="38100" cap="flat" cmpd="sng" algn="ctr">
                      <a:solidFill>
                        <a:schemeClr val="bg1"/>
                      </a:solidFill>
                      <a:prstDash val="solid"/>
                      <a:round/>
                      <a:headEnd type="none" w="med" len="med"/>
                      <a:tailEnd type="none" w="med" len="med"/>
                    </a:lnB>
                  </a:tcPr>
                </a:tc>
                <a:tc rowSpan="3">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二　</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次</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医</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療</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圏</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B w="38100" cap="flat" cmpd="sng" algn="ctr">
                      <a:solidFill>
                        <a:schemeClr val="bg1"/>
                      </a:solidFill>
                      <a:prstDash val="solid"/>
                      <a:round/>
                      <a:headEnd type="none" w="med" len="med"/>
                      <a:tailEnd type="none" w="med" len="med"/>
                    </a:lnB>
                  </a:tcPr>
                </a:tc>
                <a:tc gridSpan="2">
                  <a:txBody>
                    <a:bodyPr/>
                    <a:lstStyle/>
                    <a:p>
                      <a:pPr algn="ctr"/>
                      <a:r>
                        <a:rPr kumimoji="1" lang="ja-JP" altLang="en-US" sz="1200" b="1" dirty="0" smtClean="0">
                          <a:latin typeface="ＭＳ Ｐゴシック" panose="020B0600070205080204" pitchFamily="50" charset="-128"/>
                          <a:ea typeface="ＭＳ Ｐゴシック" panose="020B0600070205080204" pitchFamily="50" charset="-128"/>
                        </a:rPr>
                        <a:t>数値目標③</a:t>
                      </a:r>
                      <a:endParaRPr kumimoji="1" lang="en-US" altLang="ja-JP" sz="1200" b="1" dirty="0" smtClean="0">
                        <a:latin typeface="ＭＳ Ｐゴシック" panose="020B0600070205080204" pitchFamily="50" charset="-128"/>
                        <a:ea typeface="ＭＳ Ｐゴシック" panose="020B0600070205080204" pitchFamily="50" charset="-128"/>
                      </a:endParaRPr>
                    </a:p>
                    <a:p>
                      <a:pPr algn="ctr"/>
                      <a:r>
                        <a:rPr kumimoji="1" lang="ja-JP" altLang="en-US" sz="1000" b="1" dirty="0" smtClean="0">
                          <a:latin typeface="ＭＳ Ｐゴシック" panose="020B0600070205080204" pitchFamily="50" charset="-128"/>
                          <a:ea typeface="ＭＳ Ｐゴシック" panose="020B0600070205080204" pitchFamily="50" charset="-128"/>
                        </a:rPr>
                        <a:t>（自宅療養者等）</a:t>
                      </a:r>
                      <a:endParaRPr kumimoji="1" lang="ja-JP" altLang="en-US" sz="1000" b="1" dirty="0">
                        <a:latin typeface="ＭＳ Ｐゴシック" panose="020B0600070205080204" pitchFamily="50" charset="-128"/>
                        <a:ea typeface="ＭＳ Ｐゴシック" panose="020B0600070205080204" pitchFamily="50" charset="-128"/>
                      </a:endParaRPr>
                    </a:p>
                  </a:txBody>
                  <a:tcPr anchor="ctr">
                    <a:lnB w="12700" cap="flat" cmpd="sng" algn="ctr">
                      <a:solidFill>
                        <a:schemeClr val="bg1"/>
                      </a:solidFill>
                      <a:prstDash val="solid"/>
                      <a:round/>
                      <a:headEnd type="none" w="med" len="med"/>
                      <a:tailEnd type="none" w="med" len="med"/>
                    </a:lnB>
                  </a:tcPr>
                </a:tc>
                <a:tc hMerge="1">
                  <a:txBody>
                    <a:bodyPr/>
                    <a:lstStyle/>
                    <a:p>
                      <a:pPr algn="ctr"/>
                      <a:endParaRPr kumimoji="1" lang="ja-JP" altLang="en-US" dirty="0"/>
                    </a:p>
                  </a:txBody>
                  <a:tcPr anchor="ctr"/>
                </a:tc>
                <a:tc>
                  <a:txBody>
                    <a:bodyPr/>
                    <a:lstStyle/>
                    <a:p>
                      <a:pPr algn="ctr"/>
                      <a:r>
                        <a:rPr kumimoji="1" lang="ja-JP" altLang="en-US" sz="1200" b="1" dirty="0" smtClean="0">
                          <a:latin typeface="ＭＳ Ｐゴシック" panose="020B0600070205080204" pitchFamily="50" charset="-128"/>
                          <a:ea typeface="ＭＳ Ｐゴシック" panose="020B0600070205080204" pitchFamily="50" charset="-128"/>
                        </a:rPr>
                        <a:t>数値目標④</a:t>
                      </a:r>
                      <a:endParaRPr kumimoji="1" lang="en-US" altLang="ja-JP" sz="1200" b="1" dirty="0" smtClean="0">
                        <a:latin typeface="ＭＳ Ｐゴシック" panose="020B0600070205080204" pitchFamily="50" charset="-128"/>
                        <a:ea typeface="ＭＳ Ｐゴシック" panose="020B0600070205080204" pitchFamily="50" charset="-128"/>
                      </a:endParaRPr>
                    </a:p>
                    <a:p>
                      <a:pPr algn="ctr"/>
                      <a:r>
                        <a:rPr kumimoji="1" lang="ja-JP" altLang="en-US" sz="1000" b="1" dirty="0" smtClean="0">
                          <a:latin typeface="ＭＳ Ｐゴシック" panose="020B0600070205080204" pitchFamily="50" charset="-128"/>
                          <a:ea typeface="ＭＳ Ｐゴシック" panose="020B0600070205080204" pitchFamily="50" charset="-128"/>
                        </a:rPr>
                        <a:t>（後方支援）</a:t>
                      </a:r>
                      <a:endParaRPr kumimoji="1" lang="ja-JP" altLang="en-US" sz="1000" b="1" dirty="0">
                        <a:latin typeface="ＭＳ Ｐゴシック" panose="020B0600070205080204" pitchFamily="50" charset="-128"/>
                        <a:ea typeface="ＭＳ Ｐゴシック" panose="020B0600070205080204" pitchFamily="50" charset="-128"/>
                      </a:endParaRPr>
                    </a:p>
                  </a:txBody>
                  <a:tcPr anchor="ctr">
                    <a:lnB w="12700" cap="flat" cmpd="sng" algn="ctr">
                      <a:solidFill>
                        <a:schemeClr val="bg1"/>
                      </a:solidFill>
                      <a:prstDash val="solid"/>
                      <a:round/>
                      <a:headEnd type="none" w="med" len="med"/>
                      <a:tailEnd type="none" w="med" len="med"/>
                    </a:lnB>
                  </a:tcPr>
                </a:tc>
                <a:tc gridSpan="2">
                  <a:txBody>
                    <a:bodyPr/>
                    <a:lstStyle/>
                    <a:p>
                      <a:pPr algn="ctr"/>
                      <a:r>
                        <a:rPr kumimoji="1" lang="ja-JP" altLang="en-US" sz="1200" b="1" dirty="0" smtClean="0">
                          <a:latin typeface="ＭＳ Ｐゴシック" panose="020B0600070205080204" pitchFamily="50" charset="-128"/>
                          <a:ea typeface="ＭＳ Ｐゴシック" panose="020B0600070205080204" pitchFamily="50" charset="-128"/>
                        </a:rPr>
                        <a:t>数値目標⑧</a:t>
                      </a:r>
                      <a:endParaRPr kumimoji="1" lang="en-US" altLang="ja-JP" sz="1200" b="1" dirty="0" smtClean="0">
                        <a:latin typeface="ＭＳ Ｐゴシック" panose="020B0600070205080204" pitchFamily="50" charset="-128"/>
                        <a:ea typeface="ＭＳ Ｐゴシック" panose="020B0600070205080204" pitchFamily="50" charset="-128"/>
                      </a:endParaRPr>
                    </a:p>
                    <a:p>
                      <a:pPr algn="ctr"/>
                      <a:r>
                        <a:rPr kumimoji="1" lang="ja-JP" altLang="en-US" sz="1000" b="1" dirty="0" smtClean="0">
                          <a:latin typeface="ＭＳ Ｐゴシック" panose="020B0600070205080204" pitchFamily="50" charset="-128"/>
                          <a:ea typeface="ＭＳ Ｐゴシック" panose="020B0600070205080204" pitchFamily="50" charset="-128"/>
                        </a:rPr>
                        <a:t>（宿泊施設）</a:t>
                      </a:r>
                      <a:endParaRPr kumimoji="1" lang="ja-JP" altLang="en-US" sz="1000" b="1" dirty="0">
                        <a:latin typeface="ＭＳ Ｐゴシック" panose="020B0600070205080204" pitchFamily="50" charset="-128"/>
                        <a:ea typeface="ＭＳ Ｐゴシック" panose="020B0600070205080204" pitchFamily="50" charset="-128"/>
                      </a:endParaRP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882727505"/>
                  </a:ext>
                </a:extLst>
              </a:tr>
              <a:tr h="0">
                <a:tc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流行初期以降</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hMerge="1">
                  <a:txBody>
                    <a:bodyPr/>
                    <a:lstStyle/>
                    <a:p>
                      <a:endParaRPr kumimoji="1" lang="ja-JP" altLang="en-US"/>
                    </a:p>
                  </a:txBody>
                  <a:tcPr/>
                </a:tc>
                <a:tc rowSpan="2">
                  <a:txBody>
                    <a:bodyPr/>
                    <a:lstStyle/>
                    <a:p>
                      <a:pPr algn="l"/>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　流行初期以降</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rowSpan="2">
                  <a:txBody>
                    <a:bodyPr/>
                    <a:lstStyle/>
                    <a:p>
                      <a:pPr algn="ct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流行初期</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rowSpan="2">
                  <a:txBody>
                    <a:bodyPr/>
                    <a:lstStyle/>
                    <a:p>
                      <a:pPr algn="ct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流行初期以降</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623980476"/>
                  </a:ext>
                </a:extLst>
              </a:tr>
              <a:tr h="62484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病院・診療所・訪問看護事業所</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nchorCtr="1">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dirty="0" smtClean="0">
                          <a:solidFill>
                            <a:schemeClr val="bg1"/>
                          </a:solidFill>
                          <a:latin typeface="ＭＳ Ｐゴシック" panose="020B0600070205080204" pitchFamily="50" charset="-128"/>
                          <a:ea typeface="ＭＳ Ｐゴシック" panose="020B0600070205080204" pitchFamily="50" charset="-128"/>
                        </a:rPr>
                        <a:t>薬局</a:t>
                      </a:r>
                      <a:endParaRPr kumimoji="1" lang="en-US" altLang="ja-JP" sz="1050" b="1" dirty="0" smtClean="0">
                        <a:solidFill>
                          <a:schemeClr val="bg1"/>
                        </a:solidFill>
                        <a:latin typeface="ＭＳ Ｐゴシック" panose="020B0600070205080204" pitchFamily="50" charset="-128"/>
                        <a:ea typeface="ＭＳ Ｐゴシック" panose="020B0600070205080204" pitchFamily="50" charset="-128"/>
                      </a:endParaRPr>
                    </a:p>
                  </a:txBody>
                  <a:tcPr anchor="ctr" anchorCtr="1">
                    <a:lnB w="38100" cap="flat" cmpd="sng" algn="ctr">
                      <a:solidFill>
                        <a:schemeClr val="bg1"/>
                      </a:solidFill>
                      <a:prstDash val="solid"/>
                      <a:round/>
                      <a:headEnd type="none" w="med" len="med"/>
                      <a:tailEnd type="none" w="med" len="med"/>
                    </a:lnB>
                    <a:solidFill>
                      <a:schemeClr val="accent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96114918"/>
                  </a:ext>
                </a:extLst>
              </a:tr>
              <a:tr h="399828">
                <a:tc rowSpan="3">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道南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南渡島</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７７</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９４</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rowSpan="3">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rowSpan="3">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３３０</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3987440731"/>
                  </a:ext>
                </a:extLst>
              </a:tr>
              <a:tr h="346518">
                <a:tc vMerge="1">
                  <a:txBody>
                    <a:bodyPr/>
                    <a:lstStyle/>
                    <a:p>
                      <a:endParaRPr kumimoji="1" lang="ja-JP" altLang="en-US"/>
                    </a:p>
                  </a:txBody>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南檜山</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１０</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９</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833504068"/>
                  </a:ext>
                </a:extLst>
              </a:tr>
              <a:tr h="453138">
                <a:tc vMerge="1">
                  <a:txBody>
                    <a:bodyPr/>
                    <a:lstStyle/>
                    <a:p>
                      <a:endParaRPr kumimoji="1" lang="ja-JP" altLang="en-US"/>
                    </a:p>
                  </a:txBody>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北渡島檜山</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７</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１０</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endParaRPr kumimoji="1" lang="ja-JP" altLang="en-US" dirty="0"/>
                    </a:p>
                  </a:txBody>
                  <a:tcPr/>
                </a:tc>
                <a:extLst>
                  <a:ext uri="{0D108BD9-81ED-4DB2-BD59-A6C34878D82A}">
                    <a16:rowId xmlns:a16="http://schemas.microsoft.com/office/drawing/2014/main" val="1559630343"/>
                  </a:ext>
                </a:extLst>
              </a:tr>
              <a:tr h="323082">
                <a:tc rowSpan="8">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道央</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札幌</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４３３</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９３６</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rowSpan="8">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９３０</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rowSpan="8">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１，６０５</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extLst>
                  <a:ext uri="{0D108BD9-81ED-4DB2-BD59-A6C34878D82A}">
                    <a16:rowId xmlns:a16="http://schemas.microsoft.com/office/drawing/2014/main" val="785707102"/>
                  </a:ext>
                </a:extLst>
              </a:tr>
              <a:tr h="323082">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後志</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６７</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６６</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937132098"/>
                  </a:ext>
                </a:extLst>
              </a:tr>
              <a:tr h="399828">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南空知</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５１</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６２</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2835943058"/>
                  </a:ext>
                </a:extLst>
              </a:tr>
              <a:tr h="399828">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中空知</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８</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１５</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14003096"/>
                  </a:ext>
                </a:extLst>
              </a:tr>
              <a:tr h="399828">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北空知</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５</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９</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3363795123"/>
                  </a:ext>
                </a:extLst>
              </a:tr>
              <a:tr h="399828">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西胆振</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３０</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３０</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932733301"/>
                  </a:ext>
                </a:extLst>
              </a:tr>
              <a:tr h="399828">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東胆振</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１４</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５６</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3003016303"/>
                  </a:ext>
                </a:extLst>
              </a:tr>
              <a:tr h="323082">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日高</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１６</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１７</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2419910097"/>
                  </a:ext>
                </a:extLst>
              </a:tr>
            </a:tbl>
          </a:graphicData>
        </a:graphic>
      </p:graphicFrame>
      <p:sp>
        <p:nvSpPr>
          <p:cNvPr id="17"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28</a:t>
            </a:r>
            <a:endParaRPr kumimoji="1" lang="ja-JP" altLang="en-US" sz="4000" dirty="0"/>
          </a:p>
        </p:txBody>
      </p:sp>
      <p:graphicFrame>
        <p:nvGraphicFramePr>
          <p:cNvPr id="11" name="表 10"/>
          <p:cNvGraphicFramePr>
            <a:graphicFrameLocks noGrp="1"/>
          </p:cNvGraphicFramePr>
          <p:nvPr>
            <p:extLst>
              <p:ext uri="{D42A27DB-BD31-4B8C-83A1-F6EECF244321}">
                <p14:modId xmlns:p14="http://schemas.microsoft.com/office/powerpoint/2010/main" val="438009972"/>
              </p:ext>
            </p:extLst>
          </p:nvPr>
        </p:nvGraphicFramePr>
        <p:xfrm>
          <a:off x="4896206" y="756620"/>
          <a:ext cx="4957735" cy="5649550"/>
        </p:xfrm>
        <a:graphic>
          <a:graphicData uri="http://schemas.openxmlformats.org/drawingml/2006/table">
            <a:tbl>
              <a:tblPr firstRow="1" bandRow="1">
                <a:tableStyleId>{5C22544A-7EE6-4342-B048-85BDC9FD1C3A}</a:tableStyleId>
              </a:tblPr>
              <a:tblGrid>
                <a:gridCol w="462543">
                  <a:extLst>
                    <a:ext uri="{9D8B030D-6E8A-4147-A177-3AD203B41FA5}">
                      <a16:colId xmlns:a16="http://schemas.microsoft.com/office/drawing/2014/main" val="932688826"/>
                    </a:ext>
                  </a:extLst>
                </a:gridCol>
                <a:gridCol w="701384">
                  <a:extLst>
                    <a:ext uri="{9D8B030D-6E8A-4147-A177-3AD203B41FA5}">
                      <a16:colId xmlns:a16="http://schemas.microsoft.com/office/drawing/2014/main" val="1435445005"/>
                    </a:ext>
                  </a:extLst>
                </a:gridCol>
                <a:gridCol w="814808">
                  <a:extLst>
                    <a:ext uri="{9D8B030D-6E8A-4147-A177-3AD203B41FA5}">
                      <a16:colId xmlns:a16="http://schemas.microsoft.com/office/drawing/2014/main" val="2073221742"/>
                    </a:ext>
                  </a:extLst>
                </a:gridCol>
                <a:gridCol w="705757">
                  <a:extLst>
                    <a:ext uri="{9D8B030D-6E8A-4147-A177-3AD203B41FA5}">
                      <a16:colId xmlns:a16="http://schemas.microsoft.com/office/drawing/2014/main" val="374049137"/>
                    </a:ext>
                  </a:extLst>
                </a:gridCol>
                <a:gridCol w="1014840">
                  <a:extLst>
                    <a:ext uri="{9D8B030D-6E8A-4147-A177-3AD203B41FA5}">
                      <a16:colId xmlns:a16="http://schemas.microsoft.com/office/drawing/2014/main" val="3120426982"/>
                    </a:ext>
                  </a:extLst>
                </a:gridCol>
                <a:gridCol w="545114">
                  <a:extLst>
                    <a:ext uri="{9D8B030D-6E8A-4147-A177-3AD203B41FA5}">
                      <a16:colId xmlns:a16="http://schemas.microsoft.com/office/drawing/2014/main" val="1067886154"/>
                    </a:ext>
                  </a:extLst>
                </a:gridCol>
                <a:gridCol w="713289">
                  <a:extLst>
                    <a:ext uri="{9D8B030D-6E8A-4147-A177-3AD203B41FA5}">
                      <a16:colId xmlns:a16="http://schemas.microsoft.com/office/drawing/2014/main" val="2468343585"/>
                    </a:ext>
                  </a:extLst>
                </a:gridCol>
              </a:tblGrid>
              <a:tr h="516245">
                <a:tc rowSpan="3">
                  <a:txBody>
                    <a:bodyPr/>
                    <a:lstStyle/>
                    <a:p>
                      <a:pPr algn="ct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三　次</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医療圏</a:t>
                      </a:r>
                    </a:p>
                    <a:p>
                      <a:pPr algn="ctr"/>
                      <a:endParaRPr kumimoji="1" lang="ja-JP" altLang="en-US" sz="1400" dirty="0">
                        <a:latin typeface="ＭＳ Ｐゴシック" panose="020B0600070205080204" pitchFamily="50" charset="-128"/>
                        <a:ea typeface="ＭＳ Ｐゴシック" panose="020B0600070205080204" pitchFamily="50" charset="-128"/>
                      </a:endParaRPr>
                    </a:p>
                  </a:txBody>
                  <a:tcPr anchor="ctr">
                    <a:lnB w="38100" cap="flat" cmpd="sng" algn="ctr">
                      <a:solidFill>
                        <a:schemeClr val="bg1"/>
                      </a:solidFill>
                      <a:prstDash val="solid"/>
                      <a:round/>
                      <a:headEnd type="none" w="med" len="med"/>
                      <a:tailEnd type="none" w="med" len="med"/>
                    </a:lnB>
                  </a:tcPr>
                </a:tc>
                <a:tc rowSpan="3">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二　</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次</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医</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療</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圏</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B w="38100" cap="flat" cmpd="sng" algn="ctr">
                      <a:solidFill>
                        <a:schemeClr val="bg1"/>
                      </a:solidFill>
                      <a:prstDash val="solid"/>
                      <a:round/>
                      <a:headEnd type="none" w="med" len="med"/>
                      <a:tailEnd type="none" w="med" len="med"/>
                    </a:lnB>
                  </a:tcPr>
                </a:tc>
                <a:tc gridSpan="2">
                  <a:txBody>
                    <a:bodyPr/>
                    <a:lstStyle/>
                    <a:p>
                      <a:pPr algn="ctr"/>
                      <a:r>
                        <a:rPr kumimoji="1" lang="ja-JP" altLang="en-US" sz="1200" b="1" dirty="0" smtClean="0">
                          <a:latin typeface="ＭＳ Ｐゴシック" panose="020B0600070205080204" pitchFamily="50" charset="-128"/>
                          <a:ea typeface="ＭＳ Ｐゴシック" panose="020B0600070205080204" pitchFamily="50" charset="-128"/>
                        </a:rPr>
                        <a:t>数値目標③</a:t>
                      </a:r>
                      <a:endParaRPr kumimoji="1" lang="en-US" altLang="ja-JP" sz="1200" b="1" dirty="0" smtClean="0">
                        <a:latin typeface="ＭＳ Ｐゴシック" panose="020B0600070205080204" pitchFamily="50" charset="-128"/>
                        <a:ea typeface="ＭＳ Ｐゴシック" panose="020B0600070205080204" pitchFamily="50" charset="-128"/>
                      </a:endParaRPr>
                    </a:p>
                    <a:p>
                      <a:pPr algn="ctr"/>
                      <a:r>
                        <a:rPr kumimoji="1" lang="ja-JP" altLang="en-US" sz="1000" b="1" dirty="0" smtClean="0">
                          <a:latin typeface="ＭＳ Ｐゴシック" panose="020B0600070205080204" pitchFamily="50" charset="-128"/>
                          <a:ea typeface="ＭＳ Ｐゴシック" panose="020B0600070205080204" pitchFamily="50" charset="-128"/>
                        </a:rPr>
                        <a:t>（自宅療養者等）</a:t>
                      </a:r>
                      <a:endParaRPr kumimoji="1" lang="ja-JP" altLang="en-US" sz="1000" b="1" dirty="0">
                        <a:latin typeface="ＭＳ Ｐゴシック" panose="020B0600070205080204" pitchFamily="50" charset="-128"/>
                        <a:ea typeface="ＭＳ Ｐゴシック" panose="020B0600070205080204" pitchFamily="50" charset="-128"/>
                      </a:endParaRPr>
                    </a:p>
                  </a:txBody>
                  <a:tcPr anchor="ctr">
                    <a:lnB w="12700" cap="flat" cmpd="sng" algn="ctr">
                      <a:solidFill>
                        <a:schemeClr val="bg1"/>
                      </a:solidFill>
                      <a:prstDash val="solid"/>
                      <a:round/>
                      <a:headEnd type="none" w="med" len="med"/>
                      <a:tailEnd type="none" w="med" len="med"/>
                    </a:lnB>
                  </a:tcPr>
                </a:tc>
                <a:tc hMerge="1">
                  <a:txBody>
                    <a:bodyPr/>
                    <a:lstStyle/>
                    <a:p>
                      <a:pPr algn="ctr"/>
                      <a:endParaRPr kumimoji="1" lang="ja-JP" altLang="en-US" dirty="0"/>
                    </a:p>
                  </a:txBody>
                  <a:tcPr anchor="ctr"/>
                </a:tc>
                <a:tc>
                  <a:txBody>
                    <a:bodyPr/>
                    <a:lstStyle/>
                    <a:p>
                      <a:pPr algn="ctr"/>
                      <a:r>
                        <a:rPr kumimoji="1" lang="ja-JP" altLang="en-US" sz="1200" b="1" dirty="0" smtClean="0">
                          <a:latin typeface="ＭＳ Ｐゴシック" panose="020B0600070205080204" pitchFamily="50" charset="-128"/>
                          <a:ea typeface="ＭＳ Ｐゴシック" panose="020B0600070205080204" pitchFamily="50" charset="-128"/>
                        </a:rPr>
                        <a:t>数値目標④</a:t>
                      </a:r>
                      <a:endParaRPr kumimoji="1" lang="en-US" altLang="ja-JP" sz="1200" b="1" dirty="0" smtClean="0">
                        <a:latin typeface="ＭＳ Ｐゴシック" panose="020B0600070205080204" pitchFamily="50" charset="-128"/>
                        <a:ea typeface="ＭＳ Ｐゴシック" panose="020B0600070205080204" pitchFamily="50" charset="-128"/>
                      </a:endParaRPr>
                    </a:p>
                    <a:p>
                      <a:pPr algn="ctr"/>
                      <a:r>
                        <a:rPr kumimoji="1" lang="ja-JP" altLang="en-US" sz="1000" b="1" dirty="0" smtClean="0">
                          <a:latin typeface="ＭＳ Ｐゴシック" panose="020B0600070205080204" pitchFamily="50" charset="-128"/>
                          <a:ea typeface="ＭＳ Ｐゴシック" panose="020B0600070205080204" pitchFamily="50" charset="-128"/>
                        </a:rPr>
                        <a:t>（後方支援）</a:t>
                      </a:r>
                      <a:endParaRPr kumimoji="1" lang="ja-JP" altLang="en-US" sz="1000" b="1" dirty="0">
                        <a:latin typeface="ＭＳ Ｐゴシック" panose="020B0600070205080204" pitchFamily="50" charset="-128"/>
                        <a:ea typeface="ＭＳ Ｐゴシック" panose="020B0600070205080204" pitchFamily="50" charset="-128"/>
                      </a:endParaRPr>
                    </a:p>
                  </a:txBody>
                  <a:tcPr anchor="ctr">
                    <a:lnB w="12700" cap="flat" cmpd="sng" algn="ctr">
                      <a:solidFill>
                        <a:schemeClr val="bg1"/>
                      </a:solidFill>
                      <a:prstDash val="solid"/>
                      <a:round/>
                      <a:headEnd type="none" w="med" len="med"/>
                      <a:tailEnd type="none" w="med" len="med"/>
                    </a:lnB>
                  </a:tcPr>
                </a:tc>
                <a:tc gridSpan="2">
                  <a:txBody>
                    <a:bodyPr/>
                    <a:lstStyle/>
                    <a:p>
                      <a:pPr algn="ctr"/>
                      <a:r>
                        <a:rPr kumimoji="1" lang="ja-JP" altLang="en-US" sz="1200" b="1" dirty="0" smtClean="0">
                          <a:latin typeface="ＭＳ Ｐゴシック" panose="020B0600070205080204" pitchFamily="50" charset="-128"/>
                          <a:ea typeface="ＭＳ Ｐゴシック" panose="020B0600070205080204" pitchFamily="50" charset="-128"/>
                        </a:rPr>
                        <a:t>数値目標⑧</a:t>
                      </a:r>
                      <a:endParaRPr kumimoji="1" lang="en-US" altLang="ja-JP" sz="1200" b="1" dirty="0" smtClean="0">
                        <a:latin typeface="ＭＳ Ｐゴシック" panose="020B0600070205080204" pitchFamily="50" charset="-128"/>
                        <a:ea typeface="ＭＳ Ｐゴシック" panose="020B0600070205080204" pitchFamily="50" charset="-128"/>
                      </a:endParaRPr>
                    </a:p>
                    <a:p>
                      <a:pPr algn="ctr"/>
                      <a:r>
                        <a:rPr kumimoji="1" lang="ja-JP" altLang="en-US" sz="1000" b="1" dirty="0" smtClean="0">
                          <a:latin typeface="ＭＳ Ｐゴシック" panose="020B0600070205080204" pitchFamily="50" charset="-128"/>
                          <a:ea typeface="ＭＳ Ｐゴシック" panose="020B0600070205080204" pitchFamily="50" charset="-128"/>
                        </a:rPr>
                        <a:t>（宿泊施設）</a:t>
                      </a:r>
                      <a:endParaRPr kumimoji="1" lang="ja-JP" altLang="en-US" sz="1000" b="1" dirty="0">
                        <a:latin typeface="ＭＳ Ｐゴシック" panose="020B0600070205080204" pitchFamily="50" charset="-128"/>
                        <a:ea typeface="ＭＳ Ｐゴシック" panose="020B0600070205080204" pitchFamily="50" charset="-128"/>
                      </a:endParaRP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882727505"/>
                  </a:ext>
                </a:extLst>
              </a:tr>
              <a:tr h="294678">
                <a:tc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流行初期以降</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nchorCtr="1">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hMerge="1">
                  <a:txBody>
                    <a:bodyPr/>
                    <a:lstStyle/>
                    <a:p>
                      <a:endParaRPr kumimoji="1" lang="ja-JP" altLang="en-US"/>
                    </a:p>
                  </a:txBody>
                  <a:tcPr>
                    <a:solidFill>
                      <a:schemeClr val="accent1"/>
                    </a:solidFill>
                  </a:tcPr>
                </a:tc>
                <a:tc rowSpan="2">
                  <a:txBody>
                    <a:bodyPr/>
                    <a:lstStyle/>
                    <a:p>
                      <a:pPr algn="l"/>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流行初期以降</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nchorCtr="1">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rowSpan="2">
                  <a:txBody>
                    <a:bodyPr/>
                    <a:lstStyle/>
                    <a:p>
                      <a:pPr algn="ct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流行初期</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rowSpan="2">
                  <a:txBody>
                    <a:bodyPr/>
                    <a:lstStyle/>
                    <a:p>
                      <a:pPr algn="ct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流行初期</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以降</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13698413"/>
                  </a:ext>
                </a:extLst>
              </a:tr>
              <a:tr h="484617">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病院・診療所・訪問看護事業所</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nchorCtr="1">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dirty="0" smtClean="0">
                          <a:solidFill>
                            <a:schemeClr val="bg1"/>
                          </a:solidFill>
                          <a:latin typeface="ＭＳ Ｐゴシック" panose="020B0600070205080204" pitchFamily="50" charset="-128"/>
                          <a:ea typeface="ＭＳ Ｐゴシック" panose="020B0600070205080204" pitchFamily="50" charset="-128"/>
                        </a:rPr>
                        <a:t>薬局</a:t>
                      </a:r>
                      <a:endParaRPr kumimoji="1" lang="en-US" altLang="ja-JP" sz="1050" b="1" dirty="0" smtClean="0">
                        <a:solidFill>
                          <a:schemeClr val="bg1"/>
                        </a:solidFill>
                        <a:latin typeface="ＭＳ Ｐゴシック" panose="020B0600070205080204" pitchFamily="50" charset="-128"/>
                        <a:ea typeface="ＭＳ Ｐゴシック" panose="020B0600070205080204" pitchFamily="50" charset="-128"/>
                      </a:endParaRPr>
                    </a:p>
                  </a:txBody>
                  <a:tcPr anchor="ctr" anchorCtr="1">
                    <a:lnB w="38100" cap="flat" cmpd="sng" algn="ctr">
                      <a:solidFill>
                        <a:schemeClr val="bg1"/>
                      </a:solidFill>
                      <a:prstDash val="solid"/>
                      <a:round/>
                      <a:headEnd type="none" w="med" len="med"/>
                      <a:tailEnd type="none" w="med" len="med"/>
                    </a:lnB>
                    <a:solidFill>
                      <a:schemeClr val="accent1"/>
                    </a:solidFill>
                  </a:tcPr>
                </a:tc>
                <a:tc vMerge="1">
                  <a:txBody>
                    <a:bodyPr/>
                    <a:lstStyle/>
                    <a:p>
                      <a:endParaRPr kumimoji="1" lang="ja-JP" altLang="en-US"/>
                    </a:p>
                  </a:txBody>
                  <a:tcPr/>
                </a:tc>
                <a:tc vMerge="1">
                  <a:txBody>
                    <a:bodyPr/>
                    <a:lstStyle/>
                    <a:p>
                      <a:endParaRPr kumimoji="1" lang="ja-JP" altLang="en-US"/>
                    </a:p>
                  </a:txBody>
                  <a:tcPr>
                    <a:solidFill>
                      <a:schemeClr val="accent1"/>
                    </a:solidFill>
                  </a:tcPr>
                </a:tc>
                <a:tc vMerge="1">
                  <a:txBody>
                    <a:bodyPr/>
                    <a:lstStyle/>
                    <a:p>
                      <a:endParaRPr kumimoji="1" lang="ja-JP" altLang="en-US"/>
                    </a:p>
                  </a:txBody>
                  <a:tcPr>
                    <a:solidFill>
                      <a:schemeClr val="accent1"/>
                    </a:solidFill>
                  </a:tcPr>
                </a:tc>
                <a:extLst>
                  <a:ext uri="{0D108BD9-81ED-4DB2-BD59-A6C34878D82A}">
                    <a16:rowId xmlns:a16="http://schemas.microsoft.com/office/drawing/2014/main" val="3032295431"/>
                  </a:ext>
                </a:extLst>
              </a:tr>
              <a:tr h="414201">
                <a:tc rowSpan="5">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道北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l"/>
                      <a:r>
                        <a:rPr kumimoji="1" lang="ja-JP" altLang="en-US" sz="1000" dirty="0" smtClean="0">
                          <a:latin typeface="ＭＳ Ｐゴシック" panose="020B0600070205080204" pitchFamily="50" charset="-128"/>
                          <a:ea typeface="ＭＳ Ｐゴシック" panose="020B0600070205080204" pitchFamily="50" charset="-128"/>
                        </a:rPr>
                        <a:t>上川中部</a:t>
                      </a:r>
                      <a:endParaRPr kumimoji="1" lang="ja-JP" altLang="en-US" sz="10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７</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rowSpan="5">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rowSpan="5">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２００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3987440731"/>
                  </a:ext>
                </a:extLst>
              </a:tr>
              <a:tr h="414201">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l"/>
                      <a:r>
                        <a:rPr kumimoji="1" lang="ja-JP" altLang="en-US" sz="1000" dirty="0" smtClean="0">
                          <a:latin typeface="ＭＳ Ｐゴシック" panose="020B0600070205080204" pitchFamily="50" charset="-128"/>
                          <a:ea typeface="ＭＳ Ｐゴシック" panose="020B0600070205080204" pitchFamily="50" charset="-128"/>
                        </a:rPr>
                        <a:t>上川北部</a:t>
                      </a: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３</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2121683228"/>
                  </a:ext>
                </a:extLst>
              </a:tr>
              <a:tr h="294822">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l"/>
                      <a:r>
                        <a:rPr kumimoji="1" lang="ja-JP" altLang="en-US" sz="1100" dirty="0" smtClean="0">
                          <a:latin typeface="ＭＳ Ｐゴシック" panose="020B0600070205080204" pitchFamily="50" charset="-128"/>
                          <a:ea typeface="ＭＳ Ｐゴシック" panose="020B0600070205080204" pitchFamily="50" charset="-128"/>
                        </a:rPr>
                        <a:t>富良野</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１</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159015497"/>
                  </a:ext>
                </a:extLst>
              </a:tr>
              <a:tr h="378908">
                <a:tc vMerge="1">
                  <a:txBody>
                    <a:bodyPr/>
                    <a:lstStyle/>
                    <a:p>
                      <a:endParaRPr kumimoji="1" lang="ja-JP" altLang="en-US"/>
                    </a:p>
                  </a:txBody>
                  <a:tcPr/>
                </a:tc>
                <a:tc>
                  <a:txBody>
                    <a:bodyPr/>
                    <a:lstStyle/>
                    <a:p>
                      <a:pPr algn="l"/>
                      <a:r>
                        <a:rPr kumimoji="1" lang="ja-JP" altLang="en-US" sz="1100" dirty="0" smtClean="0">
                          <a:latin typeface="ＭＳ Ｐゴシック" panose="020B0600070205080204" pitchFamily="50" charset="-128"/>
                          <a:ea typeface="ＭＳ Ｐゴシック" panose="020B0600070205080204" pitchFamily="50" charset="-128"/>
                        </a:rPr>
                        <a:t>留萌</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１</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endParaRPr kumimoji="1" lang="ja-JP" altLang="en-US" dirty="0"/>
                    </a:p>
                  </a:txBody>
                  <a:tcPr anchor="ctr">
                    <a:solidFill>
                      <a:schemeClr val="accent1">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3926165836"/>
                  </a:ext>
                </a:extLst>
              </a:tr>
              <a:tr h="281523">
                <a:tc vMerge="1">
                  <a:txBody>
                    <a:bodyPr/>
                    <a:lstStyle/>
                    <a:p>
                      <a:endParaRPr kumimoji="1" lang="ja-JP" altLang="en-US"/>
                    </a:p>
                  </a:txBody>
                  <a:tcPr/>
                </a:tc>
                <a:tc>
                  <a:txBody>
                    <a:bodyPr/>
                    <a:lstStyle/>
                    <a:p>
                      <a:pPr algn="l"/>
                      <a:r>
                        <a:rPr kumimoji="1" lang="ja-JP" altLang="en-US" sz="1100" dirty="0" smtClean="0">
                          <a:latin typeface="ＭＳ Ｐゴシック" panose="020B0600070205080204" pitchFamily="50" charset="-128"/>
                          <a:ea typeface="ＭＳ Ｐゴシック" panose="020B0600070205080204" pitchFamily="50" charset="-128"/>
                        </a:rPr>
                        <a:t>宗谷</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９</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１</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4191005609"/>
                  </a:ext>
                </a:extLst>
              </a:tr>
              <a:tr h="375221">
                <a:tc rowSpan="2">
                  <a:txBody>
                    <a:bodyPr/>
                    <a:lstStyle/>
                    <a:p>
                      <a:r>
                        <a:rPr kumimoji="1" lang="ja-JP" altLang="en-US" sz="1100" dirty="0" smtClean="0">
                          <a:latin typeface="ＭＳ Ｐゴシック" panose="020B0600070205080204" pitchFamily="50" charset="-128"/>
                          <a:ea typeface="ＭＳ Ｐゴシック" panose="020B0600070205080204" pitchFamily="50" charset="-128"/>
                        </a:rPr>
                        <a:t>オホーツク</a:t>
                      </a:r>
                      <a:endParaRPr kumimoji="1" lang="ja-JP" altLang="en-US" sz="1100" dirty="0">
                        <a:latin typeface="ＭＳ Ｐゴシック" panose="020B0600070205080204" pitchFamily="50" charset="-128"/>
                        <a:ea typeface="ＭＳ Ｐゴシック" panose="020B0600070205080204" pitchFamily="50" charset="-128"/>
                      </a:endParaRPr>
                    </a:p>
                  </a:txBody>
                  <a:tcPr vert="eaVert" anchor="ctr">
                    <a:solidFill>
                      <a:schemeClr val="accent5">
                        <a:lumMod val="20000"/>
                        <a:lumOff val="80000"/>
                      </a:schemeClr>
                    </a:solidFill>
                  </a:tcPr>
                </a:tc>
                <a:tc>
                  <a:txBody>
                    <a:bodyPr/>
                    <a:lstStyle/>
                    <a:p>
                      <a:pPr algn="l"/>
                      <a:r>
                        <a:rPr kumimoji="1" lang="ja-JP" altLang="en-US" sz="1100" dirty="0" smtClean="0">
                          <a:latin typeface="ＭＳ Ｐゴシック" panose="020B0600070205080204" pitchFamily="50" charset="-128"/>
                          <a:ea typeface="ＭＳ Ｐゴシック" panose="020B0600070205080204" pitchFamily="50" charset="-128"/>
                        </a:rPr>
                        <a:t>北網</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４</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rowSpan="2">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rowSpan="2">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１００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extLst>
                  <a:ext uri="{0D108BD9-81ED-4DB2-BD59-A6C34878D82A}">
                    <a16:rowId xmlns:a16="http://schemas.microsoft.com/office/drawing/2014/main" val="2103277945"/>
                  </a:ext>
                </a:extLst>
              </a:tr>
              <a:tr h="417741">
                <a:tc vMerge="1">
                  <a:txBody>
                    <a:bodyPr/>
                    <a:lstStyle/>
                    <a:p>
                      <a:endParaRPr kumimoji="1" lang="ja-JP" altLang="en-US"/>
                    </a:p>
                  </a:txBody>
                  <a:tcPr/>
                </a:tc>
                <a:tc>
                  <a:txBody>
                    <a:bodyPr/>
                    <a:lstStyle/>
                    <a:p>
                      <a:pPr algn="l"/>
                      <a:r>
                        <a:rPr kumimoji="1" lang="ja-JP" altLang="en-US" sz="1100" dirty="0" smtClean="0">
                          <a:latin typeface="ＭＳ Ｐゴシック" panose="020B0600070205080204" pitchFamily="50" charset="-128"/>
                          <a:ea typeface="ＭＳ Ｐゴシック" panose="020B0600070205080204" pitchFamily="50" charset="-128"/>
                        </a:rPr>
                        <a:t>遠紋</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１</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814202357"/>
                  </a:ext>
                </a:extLst>
              </a:tr>
              <a:tr h="442060">
                <a:tc>
                  <a:txBody>
                    <a:bodyPr/>
                    <a:lstStyle/>
                    <a:p>
                      <a:pPr algn="ctr"/>
                      <a:r>
                        <a:rPr kumimoji="1" lang="ja-JP" altLang="en-US" sz="1100" dirty="0" smtClean="0">
                          <a:latin typeface="ＭＳ Ｐゴシック" panose="020B0600070205080204" pitchFamily="50" charset="-128"/>
                          <a:ea typeface="ＭＳ Ｐゴシック" panose="020B0600070205080204" pitchFamily="50" charset="-128"/>
                        </a:rPr>
                        <a:t>十</a:t>
                      </a:r>
                      <a:endParaRPr kumimoji="1" lang="en-US" altLang="ja-JP" sz="1100" dirty="0" smtClean="0">
                        <a:latin typeface="ＭＳ Ｐゴシック" panose="020B0600070205080204" pitchFamily="50" charset="-128"/>
                        <a:ea typeface="ＭＳ Ｐゴシック" panose="020B0600070205080204" pitchFamily="50" charset="-128"/>
                      </a:endParaRPr>
                    </a:p>
                    <a:p>
                      <a:pPr algn="ctr"/>
                      <a:r>
                        <a:rPr kumimoji="1" lang="ja-JP" altLang="en-US" sz="1100" dirty="0" smtClean="0">
                          <a:latin typeface="ＭＳ Ｐゴシック" panose="020B0600070205080204" pitchFamily="50" charset="-128"/>
                          <a:ea typeface="ＭＳ Ｐゴシック" panose="020B0600070205080204" pitchFamily="50" charset="-128"/>
                        </a:rPr>
                        <a:t>勝</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l"/>
                      <a:r>
                        <a:rPr kumimoji="1" lang="ja-JP" altLang="en-US" sz="1100" dirty="0" smtClean="0">
                          <a:latin typeface="ＭＳ Ｐゴシック" panose="020B0600070205080204" pitchFamily="50" charset="-128"/>
                          <a:ea typeface="ＭＳ Ｐゴシック" panose="020B0600070205080204" pitchFamily="50" charset="-128"/>
                        </a:rPr>
                        <a:t>十勝</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８</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１９０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extLst>
                  <a:ext uri="{0D108BD9-81ED-4DB2-BD59-A6C34878D82A}">
                    <a16:rowId xmlns:a16="http://schemas.microsoft.com/office/drawing/2014/main" val="1845128224"/>
                  </a:ext>
                </a:extLst>
              </a:tr>
              <a:tr h="316934">
                <a:tc rowSpan="2">
                  <a:txBody>
                    <a:bodyPr/>
                    <a:lstStyle/>
                    <a:p>
                      <a:pPr algn="ctr"/>
                      <a:r>
                        <a:rPr kumimoji="1" lang="ja-JP" altLang="en-US" sz="1100" dirty="0" smtClean="0">
                          <a:latin typeface="ＭＳ Ｐゴシック" panose="020B0600070205080204" pitchFamily="50" charset="-128"/>
                          <a:ea typeface="ＭＳ Ｐゴシック" panose="020B0600070205080204" pitchFamily="50" charset="-128"/>
                        </a:rPr>
                        <a:t>釧</a:t>
                      </a:r>
                      <a:endParaRPr kumimoji="1" lang="en-US" altLang="ja-JP" sz="1100" dirty="0" smtClean="0">
                        <a:latin typeface="ＭＳ Ｐゴシック" panose="020B0600070205080204" pitchFamily="50" charset="-128"/>
                        <a:ea typeface="ＭＳ Ｐゴシック" panose="020B0600070205080204" pitchFamily="50" charset="-128"/>
                      </a:endParaRPr>
                    </a:p>
                    <a:p>
                      <a:pPr algn="ctr"/>
                      <a:r>
                        <a:rPr kumimoji="1" lang="ja-JP" altLang="en-US" sz="1100" dirty="0" smtClean="0">
                          <a:latin typeface="ＭＳ Ｐゴシック" panose="020B0600070205080204" pitchFamily="50" charset="-128"/>
                          <a:ea typeface="ＭＳ Ｐゴシック" panose="020B0600070205080204" pitchFamily="50" charset="-128"/>
                        </a:rPr>
                        <a:t>路</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l"/>
                      <a:r>
                        <a:rPr kumimoji="1" lang="ja-JP" altLang="en-US" sz="1100" dirty="0" smtClean="0">
                          <a:latin typeface="ＭＳ Ｐゴシック" panose="020B0600070205080204" pitchFamily="50" charset="-128"/>
                          <a:ea typeface="ＭＳ Ｐゴシック" panose="020B0600070205080204" pitchFamily="50" charset="-128"/>
                        </a:rPr>
                        <a:t>釧路</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２</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rowSpan="2">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rowSpan="2">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１２０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extLst>
                  <a:ext uri="{0D108BD9-81ED-4DB2-BD59-A6C34878D82A}">
                    <a16:rowId xmlns:a16="http://schemas.microsoft.com/office/drawing/2014/main" val="64374088"/>
                  </a:ext>
                </a:extLst>
              </a:tr>
              <a:tr h="361028">
                <a:tc vMerge="1">
                  <a:txBody>
                    <a:bodyPr/>
                    <a:lstStyle/>
                    <a:p>
                      <a:endParaRPr kumimoji="1" lang="ja-JP" altLang="en-US"/>
                    </a:p>
                  </a:txBody>
                  <a:tcPr/>
                </a:tc>
                <a:tc>
                  <a:txBody>
                    <a:bodyPr/>
                    <a:lstStyle/>
                    <a:p>
                      <a:pPr algn="l"/>
                      <a:r>
                        <a:rPr kumimoji="1" lang="ja-JP" altLang="en-US" sz="1100" dirty="0" smtClean="0">
                          <a:latin typeface="ＭＳ Ｐゴシック" panose="020B0600070205080204" pitchFamily="50" charset="-128"/>
                          <a:ea typeface="ＭＳ Ｐゴシック" panose="020B0600070205080204" pitchFamily="50" charset="-128"/>
                        </a:rPr>
                        <a:t>根室</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１</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424652751"/>
                  </a:ext>
                </a:extLst>
              </a:tr>
              <a:tr h="334696">
                <a:tc gridSpan="2">
                  <a:txBody>
                    <a:bodyPr/>
                    <a:lstStyle/>
                    <a:p>
                      <a:r>
                        <a:rPr lang="ja-JP" altLang="en-US" sz="1200" dirty="0" smtClean="0">
                          <a:latin typeface="ＭＳ Ｐゴシック" panose="020B0600070205080204" pitchFamily="50" charset="-128"/>
                          <a:ea typeface="ＭＳ Ｐゴシック" panose="020B0600070205080204" pitchFamily="50" charset="-128"/>
                        </a:rPr>
                        <a:t>合　計</a:t>
                      </a:r>
                      <a:endParaRPr lang="ja-JP" altLang="en-US" sz="1200" dirty="0">
                        <a:latin typeface="ＭＳ Ｐゴシック" panose="020B0600070205080204" pitchFamily="50" charset="-128"/>
                        <a:ea typeface="ＭＳ Ｐゴシック" panose="020B0600070205080204" pitchFamily="50" charset="-128"/>
                      </a:endParaRPr>
                    </a:p>
                  </a:txBody>
                  <a:tcPr anchor="ctr" anchorCtr="1">
                    <a:solidFill>
                      <a:schemeClr val="accent1">
                        <a:lumMod val="20000"/>
                        <a:lumOff val="80000"/>
                      </a:schemeClr>
                    </a:solidFill>
                  </a:tcPr>
                </a:tc>
                <a:tc hMerge="1">
                  <a:txBody>
                    <a:bodyPr/>
                    <a:lstStyle/>
                    <a:p>
                      <a:endParaRPr kumimoji="1" lang="ja-JP" altLang="en-US"/>
                    </a:p>
                  </a:txBody>
                  <a:tcPr/>
                </a:tc>
                <a:tc>
                  <a:txBody>
                    <a:bodyPr/>
                    <a:lstStyle/>
                    <a:p>
                      <a:pPr algn="r"/>
                      <a:r>
                        <a:rPr lang="ja-JP" altLang="en-US" sz="1200" dirty="0" smtClean="0">
                          <a:latin typeface="ＭＳ Ｐゴシック" panose="020B0600070205080204" pitchFamily="50" charset="-128"/>
                          <a:ea typeface="ＭＳ Ｐゴシック" panose="020B0600070205080204" pitchFamily="50" charset="-128"/>
                        </a:rPr>
                        <a:t>９８６</a:t>
                      </a:r>
                      <a:endParaRPr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lang="ja-JP" altLang="en-US" sz="1200" dirty="0" smtClean="0">
                          <a:latin typeface="ＭＳ Ｐゴシック" panose="020B0600070205080204" pitchFamily="50" charset="-128"/>
                          <a:ea typeface="ＭＳ Ｐゴシック" panose="020B0600070205080204" pitchFamily="50" charset="-128"/>
                        </a:rPr>
                        <a:t>１，６４６</a:t>
                      </a:r>
                      <a:endParaRPr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１０８</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９３０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２，５４５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extLst>
                  <a:ext uri="{0D108BD9-81ED-4DB2-BD59-A6C34878D82A}">
                    <a16:rowId xmlns:a16="http://schemas.microsoft.com/office/drawing/2014/main" val="2069532423"/>
                  </a:ext>
                </a:extLst>
              </a:tr>
            </a:tbl>
          </a:graphicData>
        </a:graphic>
      </p:graphicFrame>
      <p:cxnSp>
        <p:nvCxnSpPr>
          <p:cNvPr id="16" name="直線コネクタ 15"/>
          <p:cNvCxnSpPr/>
          <p:nvPr/>
        </p:nvCxnSpPr>
        <p:spPr>
          <a:xfrm flipV="1">
            <a:off x="4896205" y="6048671"/>
            <a:ext cx="4917171" cy="310"/>
          </a:xfrm>
          <a:prstGeom prst="line">
            <a:avLst/>
          </a:prstGeom>
          <a:ln w="38100" cmpd="dbl"/>
        </p:spPr>
        <p:style>
          <a:lnRef idx="1">
            <a:schemeClr val="dk1"/>
          </a:lnRef>
          <a:fillRef idx="0">
            <a:schemeClr val="dk1"/>
          </a:fillRef>
          <a:effectRef idx="0">
            <a:schemeClr val="dk1"/>
          </a:effectRef>
          <a:fontRef idx="minor">
            <a:schemeClr val="tx1"/>
          </a:fontRef>
        </p:style>
      </p:cxnSp>
      <p:sp>
        <p:nvSpPr>
          <p:cNvPr id="10" name="正方形/長方形 9"/>
          <p:cNvSpPr/>
          <p:nvPr/>
        </p:nvSpPr>
        <p:spPr>
          <a:xfrm>
            <a:off x="1130222" y="754892"/>
            <a:ext cx="1459632" cy="57553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589854" y="754892"/>
            <a:ext cx="1050707" cy="57553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640561" y="754892"/>
            <a:ext cx="1203584" cy="57553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6070441" y="754892"/>
            <a:ext cx="1506016" cy="565127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7573853" y="754892"/>
            <a:ext cx="1013556" cy="565127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8587409" y="754892"/>
            <a:ext cx="1225967" cy="565127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15480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
            <a:ext cx="9906000" cy="445273"/>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smtClean="0">
                <a:latin typeface="ＭＳ ゴシック" panose="020B0609070205080204" pitchFamily="49" charset="-128"/>
                <a:ea typeface="ＭＳ ゴシック" panose="020B0609070205080204" pitchFamily="49" charset="-128"/>
              </a:rPr>
              <a:t>「感染症予防計画」の見直し内容</a:t>
            </a:r>
            <a:endParaRPr lang="ja-JP" altLang="en-US" b="1" dirty="0">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294198" y="597318"/>
            <a:ext cx="9334831" cy="6089729"/>
          </a:xfrm>
          <a:prstGeom prst="rect">
            <a:avLst/>
          </a:prstGeom>
          <a:solidFill>
            <a:schemeClr val="accent6">
              <a:lumMod val="20000"/>
              <a:lumOff val="80000"/>
            </a:schemeClr>
          </a:solidFill>
          <a:ln w="12700">
            <a:solidFill>
              <a:srgbClr val="002060"/>
            </a:solidFill>
          </a:ln>
        </p:spPr>
        <p:txBody>
          <a:bodyPr wrap="square" rtlCol="0" anchor="ctr" anchorCtr="0">
            <a:noAutofit/>
          </a:bodyPr>
          <a:lstStyle/>
          <a:p>
            <a:r>
              <a:rPr lang="ja-JP" altLang="en-US" b="1" dirty="0" smtClean="0">
                <a:latin typeface="ＭＳ ゴシック" panose="020B0609070205080204" pitchFamily="49" charset="-128"/>
                <a:ea typeface="ＭＳ ゴシック" panose="020B0609070205080204" pitchFamily="49" charset="-128"/>
              </a:rPr>
              <a:t>■　新型</a:t>
            </a:r>
            <a:r>
              <a:rPr lang="ja-JP" altLang="en-US" b="1" dirty="0">
                <a:latin typeface="ＭＳ ゴシック" panose="020B0609070205080204" pitchFamily="49" charset="-128"/>
                <a:ea typeface="ＭＳ ゴシック" panose="020B0609070205080204" pitchFamily="49" charset="-128"/>
              </a:rPr>
              <a:t>コロナウイルス感染症に関するこれまでの取組を踏まえ、令和４年</a:t>
            </a:r>
            <a:r>
              <a:rPr lang="ja-JP" altLang="en-US" b="1" dirty="0" smtClean="0">
                <a:latin typeface="ＭＳ ゴシック" panose="020B0609070205080204" pitchFamily="49" charset="-128"/>
                <a:ea typeface="ＭＳ ゴシック" panose="020B0609070205080204" pitchFamily="49" charset="-128"/>
              </a:rPr>
              <a:t>１２月に成</a:t>
            </a:r>
            <a:endParaRPr lang="en-US" altLang="ja-JP"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a:t>
            </a:r>
            <a:r>
              <a:rPr lang="ja-JP" altLang="en-US" b="1" dirty="0" err="1" smtClean="0">
                <a:latin typeface="ＭＳ ゴシック" panose="020B0609070205080204" pitchFamily="49" charset="-128"/>
                <a:ea typeface="ＭＳ ゴシック" panose="020B0609070205080204" pitchFamily="49" charset="-128"/>
              </a:rPr>
              <a:t>立した</a:t>
            </a:r>
            <a:r>
              <a:rPr lang="ja-JP" altLang="en-US" b="1" dirty="0">
                <a:solidFill>
                  <a:srgbClr val="FF0000"/>
                </a:solidFill>
                <a:latin typeface="ＭＳ ゴシック" panose="020B0609070205080204" pitchFamily="49" charset="-128"/>
                <a:ea typeface="ＭＳ ゴシック" panose="020B0609070205080204" pitchFamily="49" charset="-128"/>
              </a:rPr>
              <a:t>改正感染症法</a:t>
            </a:r>
            <a:r>
              <a:rPr lang="ja-JP" altLang="en-US" b="1" dirty="0">
                <a:latin typeface="ＭＳ ゴシック" panose="020B0609070205080204" pitchFamily="49" charset="-128"/>
                <a:ea typeface="ＭＳ ゴシック" panose="020B0609070205080204" pitchFamily="49" charset="-128"/>
              </a:rPr>
              <a:t>により、</a:t>
            </a:r>
            <a:r>
              <a:rPr lang="ja-JP" altLang="en-US" b="1" dirty="0">
                <a:solidFill>
                  <a:srgbClr val="FF0000"/>
                </a:solidFill>
                <a:latin typeface="ＭＳ ゴシック" panose="020B0609070205080204" pitchFamily="49" charset="-128"/>
                <a:ea typeface="ＭＳ ゴシック" panose="020B0609070205080204" pitchFamily="49" charset="-128"/>
              </a:rPr>
              <a:t>次の感染症危機に備える</a:t>
            </a:r>
            <a:r>
              <a:rPr lang="ja-JP" altLang="en-US" b="1" dirty="0">
                <a:latin typeface="ＭＳ ゴシック" panose="020B0609070205080204" pitchFamily="49" charset="-128"/>
                <a:ea typeface="ＭＳ ゴシック" panose="020B0609070205080204" pitchFamily="49" charset="-128"/>
              </a:rPr>
              <a:t>ため、</a:t>
            </a:r>
            <a:r>
              <a:rPr lang="ja-JP" altLang="en-US" b="1" dirty="0">
                <a:solidFill>
                  <a:srgbClr val="FF0000"/>
                </a:solidFill>
                <a:latin typeface="ＭＳ ゴシック" panose="020B0609070205080204" pitchFamily="49" charset="-128"/>
                <a:ea typeface="ＭＳ ゴシック" panose="020B0609070205080204" pitchFamily="49" charset="-128"/>
              </a:rPr>
              <a:t>都道府県が</a:t>
            </a:r>
            <a:r>
              <a:rPr lang="ja-JP" altLang="en-US" b="1" dirty="0" smtClean="0">
                <a:solidFill>
                  <a:srgbClr val="FF0000"/>
                </a:solidFill>
                <a:latin typeface="ＭＳ ゴシック" panose="020B0609070205080204" pitchFamily="49" charset="-128"/>
                <a:ea typeface="ＭＳ ゴシック" panose="020B0609070205080204" pitchFamily="49" charset="-128"/>
              </a:rPr>
              <a:t>平時に定める</a:t>
            </a:r>
            <a:endParaRPr lang="en-US" altLang="ja-JP" b="1" dirty="0" smtClean="0">
              <a:solidFill>
                <a:srgbClr val="FF0000"/>
              </a:solidFill>
              <a:latin typeface="ＭＳ ゴシック" panose="020B0609070205080204" pitchFamily="49" charset="-128"/>
              <a:ea typeface="ＭＳ ゴシック" panose="020B0609070205080204" pitchFamily="49" charset="-128"/>
            </a:endParaRPr>
          </a:p>
          <a:p>
            <a:r>
              <a:rPr lang="ja-JP" altLang="en-US" b="1" dirty="0" smtClean="0">
                <a:solidFill>
                  <a:srgbClr val="FF0000"/>
                </a:solidFill>
                <a:latin typeface="ＭＳ ゴシック" panose="020B0609070205080204" pitchFamily="49" charset="-128"/>
                <a:ea typeface="ＭＳ ゴシック" panose="020B0609070205080204" pitchFamily="49" charset="-128"/>
              </a:rPr>
              <a:t>　予防計画</a:t>
            </a:r>
            <a:r>
              <a:rPr lang="ja-JP" altLang="en-US" b="1" dirty="0">
                <a:latin typeface="ＭＳ ゴシック" panose="020B0609070205080204" pitchFamily="49" charset="-128"/>
                <a:ea typeface="ＭＳ ゴシック" panose="020B0609070205080204" pitchFamily="49" charset="-128"/>
              </a:rPr>
              <a:t>について、</a:t>
            </a:r>
            <a:endParaRPr lang="en-US" altLang="ja-JP" b="1" dirty="0">
              <a:latin typeface="ＭＳ ゴシック" panose="020B0609070205080204" pitchFamily="49" charset="-128"/>
              <a:ea typeface="ＭＳ ゴシック" panose="020B0609070205080204" pitchFamily="49" charset="-128"/>
            </a:endParaRPr>
          </a:p>
          <a:p>
            <a:r>
              <a:rPr lang="ja-JP" altLang="en-US" b="1" dirty="0">
                <a:latin typeface="ＭＳ ゴシック" panose="020B0609070205080204" pitchFamily="49" charset="-128"/>
                <a:ea typeface="ＭＳ ゴシック" panose="020B0609070205080204" pitchFamily="49" charset="-128"/>
              </a:rPr>
              <a:t>　</a:t>
            </a:r>
            <a:r>
              <a:rPr lang="ja-JP" altLang="en-US" b="1" dirty="0" smtClean="0">
                <a:latin typeface="ＭＳ ゴシック" panose="020B0609070205080204" pitchFamily="49" charset="-128"/>
                <a:ea typeface="ＭＳ ゴシック" panose="020B0609070205080204" pitchFamily="49" charset="-128"/>
              </a:rPr>
              <a:t>①</a:t>
            </a:r>
            <a:r>
              <a:rPr lang="ja-JP" altLang="en-US" b="1" dirty="0" smtClean="0">
                <a:solidFill>
                  <a:srgbClr val="FF0000"/>
                </a:solidFill>
                <a:latin typeface="ＭＳ ゴシック" panose="020B0609070205080204" pitchFamily="49" charset="-128"/>
                <a:ea typeface="ＭＳ ゴシック" panose="020B0609070205080204" pitchFamily="49" charset="-128"/>
              </a:rPr>
              <a:t>保健</a:t>
            </a:r>
            <a:r>
              <a:rPr lang="ja-JP" altLang="en-US" b="1" dirty="0">
                <a:solidFill>
                  <a:srgbClr val="FF0000"/>
                </a:solidFill>
                <a:latin typeface="ＭＳ ゴシック" panose="020B0609070205080204" pitchFamily="49" charset="-128"/>
                <a:ea typeface="ＭＳ ゴシック" panose="020B0609070205080204" pitchFamily="49" charset="-128"/>
              </a:rPr>
              <a:t>・医療提供体制に関する記載事項を充実</a:t>
            </a:r>
            <a:r>
              <a:rPr lang="ja-JP" altLang="en-US" b="1" dirty="0">
                <a:latin typeface="ＭＳ ゴシック" panose="020B0609070205080204" pitchFamily="49" charset="-128"/>
                <a:ea typeface="ＭＳ ゴシック" panose="020B0609070205080204" pitchFamily="49" charset="-128"/>
              </a:rPr>
              <a:t>するとともに、</a:t>
            </a:r>
            <a:endParaRPr lang="en-US" altLang="ja-JP" b="1" dirty="0">
              <a:latin typeface="ＭＳ ゴシック" panose="020B0609070205080204" pitchFamily="49" charset="-128"/>
              <a:ea typeface="ＭＳ ゴシック" panose="020B0609070205080204" pitchFamily="49" charset="-128"/>
            </a:endParaRPr>
          </a:p>
          <a:p>
            <a:r>
              <a:rPr lang="ja-JP" altLang="en-US" b="1" dirty="0">
                <a:latin typeface="ＭＳ ゴシック" panose="020B0609070205080204" pitchFamily="49" charset="-128"/>
                <a:ea typeface="ＭＳ ゴシック" panose="020B0609070205080204" pitchFamily="49" charset="-128"/>
              </a:rPr>
              <a:t>　</a:t>
            </a:r>
            <a:r>
              <a:rPr lang="ja-JP" altLang="en-US" b="1" dirty="0" smtClean="0">
                <a:latin typeface="ＭＳ ゴシック" panose="020B0609070205080204" pitchFamily="49" charset="-128"/>
                <a:ea typeface="ＭＳ ゴシック" panose="020B0609070205080204" pitchFamily="49" charset="-128"/>
              </a:rPr>
              <a:t>②感染症</a:t>
            </a:r>
            <a:r>
              <a:rPr lang="ja-JP" altLang="en-US" b="1" dirty="0">
                <a:latin typeface="ＭＳ ゴシック" panose="020B0609070205080204" pitchFamily="49" charset="-128"/>
                <a:ea typeface="ＭＳ ゴシック" panose="020B0609070205080204" pitchFamily="49" charset="-128"/>
              </a:rPr>
              <a:t>に係る医療を提供する体制の確保その他感染症の発生を予防し、又</a:t>
            </a:r>
            <a:r>
              <a:rPr lang="ja-JP" altLang="en-US" b="1" dirty="0" smtClean="0">
                <a:latin typeface="ＭＳ ゴシック" panose="020B0609070205080204" pitchFamily="49" charset="-128"/>
                <a:ea typeface="ＭＳ ゴシック" panose="020B0609070205080204" pitchFamily="49" charset="-128"/>
              </a:rPr>
              <a:t>はその</a:t>
            </a:r>
            <a:r>
              <a:rPr lang="ja-JP" altLang="en-US" b="1" dirty="0" err="1" smtClean="0">
                <a:latin typeface="ＭＳ ゴシック" panose="020B0609070205080204" pitchFamily="49" charset="-128"/>
                <a:ea typeface="ＭＳ ゴシック" panose="020B0609070205080204" pitchFamily="49" charset="-128"/>
              </a:rPr>
              <a:t>ま</a:t>
            </a:r>
            <a:endParaRPr lang="en-US" altLang="ja-JP"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a:t>
            </a:r>
            <a:r>
              <a:rPr lang="ja-JP" altLang="en-US" b="1" dirty="0" err="1" smtClean="0">
                <a:latin typeface="ＭＳ ゴシック" panose="020B0609070205080204" pitchFamily="49" charset="-128"/>
                <a:ea typeface="ＭＳ ゴシック" panose="020B0609070205080204" pitchFamily="49" charset="-128"/>
              </a:rPr>
              <a:t>ん</a:t>
            </a:r>
            <a:r>
              <a:rPr lang="ja-JP" altLang="en-US" b="1" dirty="0" smtClean="0">
                <a:latin typeface="ＭＳ ゴシック" panose="020B0609070205080204" pitchFamily="49" charset="-128"/>
                <a:ea typeface="ＭＳ ゴシック" panose="020B0609070205080204" pitchFamily="49" charset="-128"/>
              </a:rPr>
              <a:t>延</a:t>
            </a:r>
            <a:r>
              <a:rPr lang="ja-JP" altLang="en-US" b="1" dirty="0">
                <a:latin typeface="ＭＳ ゴシック" panose="020B0609070205080204" pitchFamily="49" charset="-128"/>
                <a:ea typeface="ＭＳ ゴシック" panose="020B0609070205080204" pitchFamily="49" charset="-128"/>
              </a:rPr>
              <a:t>を防止するための措置に必要なものとして</a:t>
            </a:r>
            <a:r>
              <a:rPr lang="ja-JP" altLang="en-US" b="1" dirty="0">
                <a:solidFill>
                  <a:srgbClr val="FF0000"/>
                </a:solidFill>
                <a:latin typeface="ＭＳ ゴシック" panose="020B0609070205080204" pitchFamily="49" charset="-128"/>
                <a:ea typeface="ＭＳ ゴシック" panose="020B0609070205080204" pitchFamily="49" charset="-128"/>
              </a:rPr>
              <a:t>厚生労働省令で定める</a:t>
            </a:r>
            <a:r>
              <a:rPr lang="ja-JP" altLang="en-US" b="1" dirty="0" smtClean="0">
                <a:solidFill>
                  <a:srgbClr val="FF0000"/>
                </a:solidFill>
                <a:latin typeface="ＭＳ ゴシック" panose="020B0609070205080204" pitchFamily="49" charset="-128"/>
                <a:ea typeface="ＭＳ ゴシック" panose="020B0609070205080204" pitchFamily="49" charset="-128"/>
              </a:rPr>
              <a:t>体制</a:t>
            </a:r>
            <a:r>
              <a:rPr lang="ja-JP" altLang="en-US" b="1" dirty="0">
                <a:solidFill>
                  <a:srgbClr val="FF0000"/>
                </a:solidFill>
                <a:latin typeface="ＭＳ ゴシック" panose="020B0609070205080204" pitchFamily="49" charset="-128"/>
                <a:ea typeface="ＭＳ ゴシック" panose="020B0609070205080204" pitchFamily="49" charset="-128"/>
              </a:rPr>
              <a:t>の</a:t>
            </a:r>
            <a:r>
              <a:rPr lang="ja-JP" altLang="en-US" b="1" dirty="0" smtClean="0">
                <a:solidFill>
                  <a:srgbClr val="FF0000"/>
                </a:solidFill>
                <a:latin typeface="ＭＳ ゴシック" panose="020B0609070205080204" pitchFamily="49" charset="-128"/>
                <a:ea typeface="ＭＳ ゴシック" panose="020B0609070205080204" pitchFamily="49" charset="-128"/>
              </a:rPr>
              <a:t>確保に</a:t>
            </a:r>
            <a:endParaRPr lang="en-US" altLang="ja-JP" b="1" dirty="0" smtClean="0">
              <a:solidFill>
                <a:srgbClr val="FF0000"/>
              </a:solidFill>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ついて</a:t>
            </a:r>
            <a:r>
              <a:rPr lang="ja-JP" altLang="en-US" b="1" dirty="0">
                <a:solidFill>
                  <a:srgbClr val="FF0000"/>
                </a:solidFill>
                <a:latin typeface="ＭＳ ゴシック" panose="020B0609070205080204" pitchFamily="49" charset="-128"/>
                <a:ea typeface="ＭＳ ゴシック" panose="020B0609070205080204" pitchFamily="49" charset="-128"/>
              </a:rPr>
              <a:t>数値目標を定める</a:t>
            </a:r>
            <a:r>
              <a:rPr lang="ja-JP" altLang="en-US" b="1" dirty="0">
                <a:latin typeface="ＭＳ ゴシック" panose="020B0609070205080204" pitchFamily="49" charset="-128"/>
                <a:ea typeface="ＭＳ ゴシック" panose="020B0609070205080204" pitchFamily="49" charset="-128"/>
              </a:rPr>
              <a:t>こととし、</a:t>
            </a:r>
            <a:endParaRPr lang="en-US" altLang="ja-JP" b="1" dirty="0">
              <a:latin typeface="ＭＳ ゴシック" panose="020B0609070205080204" pitchFamily="49" charset="-128"/>
              <a:ea typeface="ＭＳ ゴシック" panose="020B0609070205080204" pitchFamily="49" charset="-128"/>
            </a:endParaRPr>
          </a:p>
          <a:p>
            <a:r>
              <a:rPr lang="ja-JP" altLang="en-US" b="1" dirty="0">
                <a:latin typeface="ＭＳ ゴシック" panose="020B0609070205080204" pitchFamily="49" charset="-128"/>
                <a:ea typeface="ＭＳ ゴシック" panose="020B0609070205080204" pitchFamily="49" charset="-128"/>
              </a:rPr>
              <a:t>　</a:t>
            </a:r>
            <a:r>
              <a:rPr lang="ja-JP" altLang="en-US" b="1" dirty="0" smtClean="0">
                <a:latin typeface="ＭＳ ゴシック" panose="020B0609070205080204" pitchFamily="49" charset="-128"/>
                <a:ea typeface="ＭＳ ゴシック" panose="020B0609070205080204" pitchFamily="49" charset="-128"/>
              </a:rPr>
              <a:t>③</a:t>
            </a:r>
            <a:r>
              <a:rPr lang="ja-JP" altLang="en-US" b="1" dirty="0" smtClean="0">
                <a:solidFill>
                  <a:srgbClr val="FF0000"/>
                </a:solidFill>
                <a:latin typeface="ＭＳ ゴシック" panose="020B0609070205080204" pitchFamily="49" charset="-128"/>
                <a:ea typeface="ＭＳ ゴシック" panose="020B0609070205080204" pitchFamily="49" charset="-128"/>
              </a:rPr>
              <a:t>保健所</a:t>
            </a:r>
            <a:r>
              <a:rPr lang="ja-JP" altLang="en-US" b="1" dirty="0">
                <a:solidFill>
                  <a:srgbClr val="FF0000"/>
                </a:solidFill>
                <a:latin typeface="ＭＳ ゴシック" panose="020B0609070205080204" pitchFamily="49" charset="-128"/>
                <a:ea typeface="ＭＳ ゴシック" panose="020B0609070205080204" pitchFamily="49" charset="-128"/>
              </a:rPr>
              <a:t>設置市等</a:t>
            </a:r>
            <a:r>
              <a:rPr lang="ja-JP" altLang="en-US" b="1" dirty="0">
                <a:latin typeface="ＭＳ ゴシック" panose="020B0609070205080204" pitchFamily="49" charset="-128"/>
                <a:ea typeface="ＭＳ ゴシック" panose="020B0609070205080204" pitchFamily="49" charset="-128"/>
              </a:rPr>
              <a:t>は都道府県の計画を踏まえ</a:t>
            </a:r>
            <a:r>
              <a:rPr lang="ja-JP" altLang="en-US" b="1" dirty="0">
                <a:solidFill>
                  <a:srgbClr val="FF0000"/>
                </a:solidFill>
                <a:latin typeface="ＭＳ ゴシック" panose="020B0609070205080204" pitchFamily="49" charset="-128"/>
                <a:ea typeface="ＭＳ ゴシック" panose="020B0609070205080204" pitchFamily="49" charset="-128"/>
              </a:rPr>
              <a:t>新たに</a:t>
            </a:r>
            <a:r>
              <a:rPr lang="ja-JP" altLang="en-US" b="1" dirty="0">
                <a:latin typeface="ＭＳ ゴシック" panose="020B0609070205080204" pitchFamily="49" charset="-128"/>
                <a:ea typeface="ＭＳ ゴシック" panose="020B0609070205080204" pitchFamily="49" charset="-128"/>
              </a:rPr>
              <a:t>平時に</a:t>
            </a:r>
            <a:r>
              <a:rPr lang="ja-JP" altLang="en-US" b="1" dirty="0">
                <a:solidFill>
                  <a:srgbClr val="FF0000"/>
                </a:solidFill>
                <a:latin typeface="ＭＳ ゴシック" panose="020B0609070205080204" pitchFamily="49" charset="-128"/>
                <a:ea typeface="ＭＳ ゴシック" panose="020B0609070205080204" pitchFamily="49" charset="-128"/>
              </a:rPr>
              <a:t>予防計画を策定</a:t>
            </a:r>
            <a:r>
              <a:rPr lang="ja-JP" altLang="en-US" b="1" dirty="0" smtClean="0">
                <a:latin typeface="ＭＳ ゴシック" panose="020B0609070205080204" pitchFamily="49" charset="-128"/>
                <a:ea typeface="ＭＳ ゴシック" panose="020B0609070205080204" pitchFamily="49" charset="-128"/>
              </a:rPr>
              <a:t>することと　</a:t>
            </a:r>
            <a:endParaRPr lang="en-US" altLang="ja-JP"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された。（</a:t>
            </a:r>
            <a:r>
              <a:rPr lang="ja-JP" altLang="en-US" b="1" dirty="0">
                <a:latin typeface="ＭＳ ゴシック" panose="020B0609070205080204" pitchFamily="49" charset="-128"/>
                <a:ea typeface="ＭＳ ゴシック" panose="020B0609070205080204" pitchFamily="49" charset="-128"/>
              </a:rPr>
              <a:t>令和６年４月１日施行）</a:t>
            </a:r>
          </a:p>
          <a:p>
            <a:endParaRPr lang="en-US" altLang="ja-JP" b="1" dirty="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a:t>
            </a:r>
            <a:r>
              <a:rPr lang="ja-JP" altLang="en-US" b="1" dirty="0">
                <a:latin typeface="ＭＳ ゴシック" panose="020B0609070205080204" pitchFamily="49" charset="-128"/>
                <a:ea typeface="ＭＳ ゴシック" panose="020B0609070205080204" pitchFamily="49" charset="-128"/>
              </a:rPr>
              <a:t>　また、都道府県は、予防計画を定め、又はこれを変更するに当たっては、医</a:t>
            </a:r>
            <a:r>
              <a:rPr lang="ja-JP" altLang="en-US" b="1" dirty="0" smtClean="0">
                <a:latin typeface="ＭＳ ゴシック" panose="020B0609070205080204" pitchFamily="49" charset="-128"/>
                <a:ea typeface="ＭＳ ゴシック" panose="020B0609070205080204" pitchFamily="49" charset="-128"/>
              </a:rPr>
              <a:t>療法第</a:t>
            </a:r>
            <a:endParaRPr lang="en-US" altLang="ja-JP"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３０条</a:t>
            </a:r>
            <a:r>
              <a:rPr lang="ja-JP" altLang="en-US" b="1" dirty="0">
                <a:latin typeface="ＭＳ ゴシック" panose="020B0609070205080204" pitchFamily="49" charset="-128"/>
                <a:ea typeface="ＭＳ ゴシック" panose="020B0609070205080204" pitchFamily="49" charset="-128"/>
              </a:rPr>
              <a:t>の４第１項に規定する</a:t>
            </a:r>
            <a:r>
              <a:rPr lang="ja-JP" altLang="en-US" b="1" dirty="0">
                <a:solidFill>
                  <a:srgbClr val="FF0000"/>
                </a:solidFill>
                <a:latin typeface="ＭＳ ゴシック" panose="020B0609070205080204" pitchFamily="49" charset="-128"/>
                <a:ea typeface="ＭＳ ゴシック" panose="020B0609070205080204" pitchFamily="49" charset="-128"/>
              </a:rPr>
              <a:t>医療計画</a:t>
            </a:r>
            <a:r>
              <a:rPr lang="ja-JP" altLang="en-US" b="1" dirty="0">
                <a:latin typeface="ＭＳ ゴシック" panose="020B0609070205080204" pitchFamily="49" charset="-128"/>
                <a:ea typeface="ＭＳ ゴシック" panose="020B0609070205080204" pitchFamily="49" charset="-128"/>
              </a:rPr>
              <a:t>及び新型インフルエンザ</a:t>
            </a:r>
            <a:r>
              <a:rPr lang="ja-JP" altLang="en-US" b="1" dirty="0" smtClean="0">
                <a:latin typeface="ＭＳ ゴシック" panose="020B0609070205080204" pitchFamily="49" charset="-128"/>
                <a:ea typeface="ＭＳ ゴシック" panose="020B0609070205080204" pitchFamily="49" charset="-128"/>
              </a:rPr>
              <a:t>等対策特別措置法第７</a:t>
            </a:r>
            <a:endParaRPr lang="en-US" altLang="ja-JP"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条</a:t>
            </a:r>
            <a:r>
              <a:rPr lang="ja-JP" altLang="en-US" b="1" dirty="0">
                <a:latin typeface="ＭＳ ゴシック" panose="020B0609070205080204" pitchFamily="49" charset="-128"/>
                <a:ea typeface="ＭＳ ゴシック" panose="020B0609070205080204" pitchFamily="49" charset="-128"/>
              </a:rPr>
              <a:t>第１項に規定する</a:t>
            </a:r>
            <a:r>
              <a:rPr lang="ja-JP" altLang="en-US" b="1" dirty="0">
                <a:solidFill>
                  <a:srgbClr val="FF0000"/>
                </a:solidFill>
                <a:latin typeface="ＭＳ ゴシック" panose="020B0609070205080204" pitchFamily="49" charset="-128"/>
                <a:ea typeface="ＭＳ ゴシック" panose="020B0609070205080204" pitchFamily="49" charset="-128"/>
              </a:rPr>
              <a:t>都道府県行動計画</a:t>
            </a:r>
            <a:r>
              <a:rPr lang="ja-JP" altLang="en-US" b="1" dirty="0">
                <a:latin typeface="ＭＳ ゴシック" panose="020B0609070205080204" pitchFamily="49" charset="-128"/>
                <a:ea typeface="ＭＳ ゴシック" panose="020B0609070205080204" pitchFamily="49" charset="-128"/>
              </a:rPr>
              <a:t>との</a:t>
            </a:r>
            <a:r>
              <a:rPr lang="ja-JP" altLang="en-US" b="1" dirty="0">
                <a:solidFill>
                  <a:srgbClr val="FF0000"/>
                </a:solidFill>
                <a:latin typeface="ＭＳ ゴシック" panose="020B0609070205080204" pitchFamily="49" charset="-128"/>
                <a:ea typeface="ＭＳ ゴシック" panose="020B0609070205080204" pitchFamily="49" charset="-128"/>
              </a:rPr>
              <a:t>整合性の確保</a:t>
            </a:r>
            <a:r>
              <a:rPr lang="ja-JP" altLang="en-US" b="1" dirty="0">
                <a:latin typeface="ＭＳ ゴシック" panose="020B0609070205080204" pitchFamily="49" charset="-128"/>
                <a:ea typeface="ＭＳ ゴシック" panose="020B0609070205080204" pitchFamily="49" charset="-128"/>
              </a:rPr>
              <a:t>を</a:t>
            </a:r>
            <a:r>
              <a:rPr lang="ja-JP" altLang="en-US" b="1" dirty="0" smtClean="0">
                <a:latin typeface="ＭＳ ゴシック" panose="020B0609070205080204" pitchFamily="49" charset="-128"/>
                <a:ea typeface="ＭＳ ゴシック" panose="020B0609070205080204" pitchFamily="49" charset="-128"/>
              </a:rPr>
              <a:t>図らなければならないこと</a:t>
            </a:r>
            <a:endParaRPr lang="en-US" altLang="ja-JP"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と</a:t>
            </a:r>
            <a:r>
              <a:rPr lang="ja-JP" altLang="en-US" b="1" dirty="0">
                <a:latin typeface="ＭＳ ゴシック" panose="020B0609070205080204" pitchFamily="49" charset="-128"/>
                <a:ea typeface="ＭＳ ゴシック" panose="020B0609070205080204" pitchFamily="49" charset="-128"/>
              </a:rPr>
              <a:t>された。</a:t>
            </a:r>
          </a:p>
          <a:p>
            <a:endParaRPr lang="en-US" altLang="ja-JP" b="1" dirty="0">
              <a:latin typeface="ＭＳ ゴシック" panose="020B0609070205080204" pitchFamily="49" charset="-128"/>
              <a:ea typeface="ＭＳ ゴシック" panose="020B0609070205080204" pitchFamily="49" charset="-128"/>
            </a:endParaRPr>
          </a:p>
          <a:p>
            <a:r>
              <a:rPr lang="ja-JP" altLang="en-US" b="1" dirty="0">
                <a:latin typeface="ＭＳ ゴシック" panose="020B0609070205080204" pitchFamily="49" charset="-128"/>
                <a:ea typeface="ＭＳ ゴシック" panose="020B0609070205080204" pitchFamily="49" charset="-128"/>
              </a:rPr>
              <a:t>■　</a:t>
            </a:r>
            <a:r>
              <a:rPr lang="ja-JP" altLang="en-US" b="1" dirty="0">
                <a:solidFill>
                  <a:srgbClr val="FF0000"/>
                </a:solidFill>
                <a:latin typeface="ＭＳ ゴシック" panose="020B0609070205080204" pitchFamily="49" charset="-128"/>
                <a:ea typeface="ＭＳ ゴシック" panose="020B0609070205080204" pitchFamily="49" charset="-128"/>
              </a:rPr>
              <a:t>都道府県</a:t>
            </a:r>
            <a:r>
              <a:rPr lang="ja-JP" altLang="en-US" b="1" dirty="0">
                <a:latin typeface="ＭＳ ゴシック" panose="020B0609070205080204" pitchFamily="49" charset="-128"/>
                <a:ea typeface="ＭＳ ゴシック" panose="020B0609070205080204" pitchFamily="49" charset="-128"/>
              </a:rPr>
              <a:t>は</a:t>
            </a:r>
            <a:r>
              <a:rPr lang="ja-JP" altLang="en-US" b="1" dirty="0">
                <a:solidFill>
                  <a:srgbClr val="FF0000"/>
                </a:solidFill>
                <a:latin typeface="ＭＳ ゴシック" panose="020B0609070205080204" pitchFamily="49" charset="-128"/>
                <a:ea typeface="ＭＳ ゴシック" panose="020B0609070205080204" pitchFamily="49" charset="-128"/>
              </a:rPr>
              <a:t>予防計画を策定</a:t>
            </a:r>
            <a:r>
              <a:rPr lang="ja-JP" altLang="en-US" b="1" dirty="0">
                <a:latin typeface="ＭＳ ゴシック" panose="020B0609070205080204" pitchFamily="49" charset="-128"/>
                <a:ea typeface="ＭＳ ゴシック" panose="020B0609070205080204" pitchFamily="49" charset="-128"/>
              </a:rPr>
              <a:t>するにあたっては、</a:t>
            </a:r>
            <a:r>
              <a:rPr lang="ja-JP" altLang="en-US" b="1" dirty="0">
                <a:solidFill>
                  <a:srgbClr val="FF0000"/>
                </a:solidFill>
                <a:latin typeface="ＭＳ ゴシック" panose="020B0609070205080204" pitchFamily="49" charset="-128"/>
                <a:ea typeface="ＭＳ ゴシック" panose="020B0609070205080204" pitchFamily="49" charset="-128"/>
              </a:rPr>
              <a:t>国が定める基本指針に即して</a:t>
            </a:r>
            <a:r>
              <a:rPr lang="ja-JP" altLang="en-US" b="1" dirty="0" smtClean="0">
                <a:solidFill>
                  <a:srgbClr val="FF0000"/>
                </a:solidFill>
                <a:latin typeface="ＭＳ ゴシック" panose="020B0609070205080204" pitchFamily="49" charset="-128"/>
                <a:ea typeface="ＭＳ ゴシック" panose="020B0609070205080204" pitchFamily="49" charset="-128"/>
              </a:rPr>
              <a:t>作成</a:t>
            </a:r>
            <a:r>
              <a:rPr lang="ja-JP" altLang="en-US" b="1" dirty="0" smtClean="0">
                <a:latin typeface="ＭＳ ゴシック" panose="020B0609070205080204" pitchFamily="49" charset="-128"/>
                <a:ea typeface="ＭＳ ゴシック" panose="020B0609070205080204" pitchFamily="49" charset="-128"/>
              </a:rPr>
              <a:t>す</a:t>
            </a:r>
            <a:endParaRPr lang="en-US" altLang="ja-JP"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a:t>
            </a:r>
            <a:r>
              <a:rPr lang="ja-JP" altLang="en-US" b="1" dirty="0" err="1" smtClean="0">
                <a:latin typeface="ＭＳ ゴシック" panose="020B0609070205080204" pitchFamily="49" charset="-128"/>
                <a:ea typeface="ＭＳ ゴシック" panose="020B0609070205080204" pitchFamily="49" charset="-128"/>
              </a:rPr>
              <a:t>る</a:t>
            </a:r>
            <a:r>
              <a:rPr lang="ja-JP" altLang="en-US" b="1" dirty="0">
                <a:latin typeface="ＭＳ ゴシック" panose="020B0609070205080204" pitchFamily="49" charset="-128"/>
                <a:ea typeface="ＭＳ ゴシック" panose="020B0609070205080204" pitchFamily="49" charset="-128"/>
              </a:rPr>
              <a:t>こととされており、国が定める基本指針についても、令和４年１２月に</a:t>
            </a:r>
            <a:r>
              <a:rPr lang="ja-JP" altLang="en-US" b="1" dirty="0" smtClean="0">
                <a:latin typeface="ＭＳ ゴシック" panose="020B0609070205080204" pitchFamily="49" charset="-128"/>
                <a:ea typeface="ＭＳ ゴシック" panose="020B0609070205080204" pitchFamily="49" charset="-128"/>
              </a:rPr>
              <a:t>成立</a:t>
            </a:r>
            <a:r>
              <a:rPr lang="ja-JP" altLang="en-US" b="1" dirty="0">
                <a:latin typeface="ＭＳ ゴシック" panose="020B0609070205080204" pitchFamily="49" charset="-128"/>
                <a:ea typeface="ＭＳ ゴシック" panose="020B0609070205080204" pitchFamily="49" charset="-128"/>
              </a:rPr>
              <a:t>した</a:t>
            </a:r>
            <a:r>
              <a:rPr lang="ja-JP" altLang="en-US" b="1" dirty="0" smtClean="0">
                <a:latin typeface="ＭＳ ゴシック" panose="020B0609070205080204" pitchFamily="49" charset="-128"/>
                <a:ea typeface="ＭＳ ゴシック" panose="020B0609070205080204" pitchFamily="49" charset="-128"/>
              </a:rPr>
              <a:t>改</a:t>
            </a:r>
            <a:endParaRPr lang="en-US" altLang="ja-JP"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正感染症法</a:t>
            </a:r>
            <a:r>
              <a:rPr lang="ja-JP" altLang="en-US" b="1" dirty="0">
                <a:latin typeface="ＭＳ ゴシック" panose="020B0609070205080204" pitchFamily="49" charset="-128"/>
                <a:ea typeface="ＭＳ ゴシック" panose="020B0609070205080204" pitchFamily="49" charset="-128"/>
              </a:rPr>
              <a:t>の内容を踏まえて、記載事項を充実させることとされた。</a:t>
            </a:r>
          </a:p>
        </p:txBody>
      </p:sp>
      <p:sp>
        <p:nvSpPr>
          <p:cNvPr id="3" name="スライド番号プレースホルダー 2"/>
          <p:cNvSpPr>
            <a:spLocks noGrp="1"/>
          </p:cNvSpPr>
          <p:nvPr>
            <p:ph type="sldNum" sz="quarter" idx="12"/>
          </p:nvPr>
        </p:nvSpPr>
        <p:spPr>
          <a:xfrm>
            <a:off x="7749148" y="6473968"/>
            <a:ext cx="2228850" cy="365125"/>
          </a:xfrm>
        </p:spPr>
        <p:txBody>
          <a:bodyPr/>
          <a:lstStyle/>
          <a:p>
            <a:r>
              <a:rPr kumimoji="1" lang="en-US" altLang="ja-JP" sz="4000" dirty="0" smtClean="0"/>
              <a:t>2</a:t>
            </a:r>
            <a:endParaRPr kumimoji="1" lang="ja-JP" altLang="en-US" sz="4000" dirty="0"/>
          </a:p>
        </p:txBody>
      </p:sp>
    </p:spTree>
    <p:extLst>
      <p:ext uri="{BB962C8B-B14F-4D97-AF65-F5344CB8AC3E}">
        <p14:creationId xmlns:p14="http://schemas.microsoft.com/office/powerpoint/2010/main" val="10638972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16378" y="368685"/>
            <a:ext cx="2910933" cy="275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4" name="正方形/長方形 13"/>
          <p:cNvSpPr/>
          <p:nvPr/>
        </p:nvSpPr>
        <p:spPr>
          <a:xfrm>
            <a:off x="1" y="0"/>
            <a:ext cx="9906000" cy="368685"/>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1900" b="1" dirty="0" smtClean="0">
                <a:solidFill>
                  <a:schemeClr val="bg1"/>
                </a:solidFill>
                <a:latin typeface="游ゴシック" panose="020B0400000000000000" pitchFamily="50" charset="-128"/>
              </a:rPr>
              <a:t>【</a:t>
            </a:r>
            <a:r>
              <a:rPr lang="ja-JP" altLang="en-US" sz="1900" b="1" dirty="0" smtClean="0">
                <a:solidFill>
                  <a:schemeClr val="bg1"/>
                </a:solidFill>
                <a:latin typeface="游ゴシック" panose="020B0400000000000000" pitchFamily="50" charset="-128"/>
              </a:rPr>
              <a:t>目標値⑩</a:t>
            </a:r>
            <a:r>
              <a:rPr lang="en-US" altLang="ja-JP" sz="1900" b="1" dirty="0" smtClean="0">
                <a:solidFill>
                  <a:schemeClr val="bg1"/>
                </a:solidFill>
                <a:latin typeface="游ゴシック" panose="020B0400000000000000" pitchFamily="50" charset="-128"/>
              </a:rPr>
              <a:t>】</a:t>
            </a:r>
            <a:r>
              <a:rPr lang="ja-JP" altLang="en-US" sz="1900" b="1" dirty="0">
                <a:latin typeface="游ゴシック" panose="020B0400000000000000" pitchFamily="50" charset="-128"/>
              </a:rPr>
              <a:t>保健所の感染症対応業務を行う人員確保数、</a:t>
            </a:r>
            <a:r>
              <a:rPr lang="en-US" altLang="ja-JP" sz="1900" b="1" dirty="0">
                <a:latin typeface="游ゴシック" panose="020B0400000000000000" pitchFamily="50" charset="-128"/>
              </a:rPr>
              <a:t>IHEAT</a:t>
            </a:r>
            <a:r>
              <a:rPr lang="ja-JP" altLang="en-US" sz="1900" b="1" dirty="0">
                <a:latin typeface="游ゴシック" panose="020B0400000000000000" pitchFamily="50" charset="-128"/>
              </a:rPr>
              <a:t>要員の確保数</a:t>
            </a:r>
          </a:p>
        </p:txBody>
      </p:sp>
      <p:graphicFrame>
        <p:nvGraphicFramePr>
          <p:cNvPr id="18" name="表 17"/>
          <p:cNvGraphicFramePr>
            <a:graphicFrameLocks noGrp="1"/>
          </p:cNvGraphicFramePr>
          <p:nvPr>
            <p:extLst>
              <p:ext uri="{D42A27DB-BD31-4B8C-83A1-F6EECF244321}">
                <p14:modId xmlns:p14="http://schemas.microsoft.com/office/powerpoint/2010/main" val="2741292020"/>
              </p:ext>
            </p:extLst>
          </p:nvPr>
        </p:nvGraphicFramePr>
        <p:xfrm>
          <a:off x="170076" y="579298"/>
          <a:ext cx="9499692" cy="579120"/>
        </p:xfrm>
        <a:graphic>
          <a:graphicData uri="http://schemas.openxmlformats.org/drawingml/2006/table">
            <a:tbl>
              <a:tblPr firstRow="1" bandRow="1">
                <a:tableStyleId>{5C22544A-7EE6-4342-B048-85BDC9FD1C3A}</a:tableStyleId>
              </a:tblPr>
              <a:tblGrid>
                <a:gridCol w="5541486">
                  <a:extLst>
                    <a:ext uri="{9D8B030D-6E8A-4147-A177-3AD203B41FA5}">
                      <a16:colId xmlns:a16="http://schemas.microsoft.com/office/drawing/2014/main" val="141786202"/>
                    </a:ext>
                  </a:extLst>
                </a:gridCol>
                <a:gridCol w="3958206">
                  <a:extLst>
                    <a:ext uri="{9D8B030D-6E8A-4147-A177-3AD203B41FA5}">
                      <a16:colId xmlns:a16="http://schemas.microsoft.com/office/drawing/2014/main" val="223933729"/>
                    </a:ext>
                  </a:extLst>
                </a:gridCol>
              </a:tblGrid>
              <a:tr h="16169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latin typeface="ＭＳ Ｐゴシック" panose="020B0600070205080204" pitchFamily="50" charset="-128"/>
                          <a:ea typeface="ＭＳ Ｐゴシック" panose="020B0600070205080204" pitchFamily="50" charset="-128"/>
                        </a:rPr>
                        <a:t>保健所における流行開始から１か月間において想定される業務量に対応する人員確保数（北海道［保健所設置４市除く］）</a:t>
                      </a:r>
                      <a:endParaRPr kumimoji="1" lang="ja-JP" altLang="en-US" sz="1400" b="1" dirty="0">
                        <a:latin typeface="ＭＳ Ｐゴシック" panose="020B0600070205080204" pitchFamily="50" charset="-128"/>
                        <a:ea typeface="ＭＳ Ｐゴシック" panose="020B0600070205080204" pitchFamily="50" charset="-128"/>
                      </a:endParaRPr>
                    </a:p>
                  </a:txBody>
                  <a:tcPr anchor="ctr">
                    <a:lnR w="12700" cmpd="sng">
                      <a:noFill/>
                    </a:lnR>
                    <a:lnB w="12700" cap="flat" cmpd="sng" algn="ctr">
                      <a:solidFill>
                        <a:schemeClr val="bg1"/>
                      </a:solidFill>
                      <a:prstDash val="solid"/>
                      <a:round/>
                      <a:headEnd type="none" w="med" len="med"/>
                      <a:tailEnd type="none" w="med" len="med"/>
                    </a:lnB>
                  </a:tcPr>
                </a:tc>
                <a:tc hMerge="1">
                  <a:txBody>
                    <a:bodyPr/>
                    <a:lstStyle/>
                    <a:p>
                      <a:pPr algn="ctr"/>
                      <a:endParaRPr kumimoji="1" lang="ja-JP" altLang="en-US" sz="1200" dirty="0"/>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960970"/>
                  </a:ext>
                </a:extLst>
              </a:tr>
              <a:tr h="145527">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lnSpc>
                          <a:spcPts val="1400"/>
                        </a:lnSpc>
                      </a:pPr>
                      <a:r>
                        <a:rPr kumimoji="1" lang="ja-JP" altLang="en-US" sz="1200" b="0" dirty="0" smtClean="0">
                          <a:latin typeface="ＭＳ Ｐゴシック" panose="020B0600070205080204" pitchFamily="50" charset="-128"/>
                          <a:ea typeface="ＭＳ Ｐゴシック" panose="020B0600070205080204" pitchFamily="50" charset="-128"/>
                        </a:rPr>
                        <a:t>２，１０９</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127569954"/>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509008244"/>
              </p:ext>
            </p:extLst>
          </p:nvPr>
        </p:nvGraphicFramePr>
        <p:xfrm>
          <a:off x="165768" y="4120790"/>
          <a:ext cx="9504000" cy="579120"/>
        </p:xfrm>
        <a:graphic>
          <a:graphicData uri="http://schemas.openxmlformats.org/drawingml/2006/table">
            <a:tbl>
              <a:tblPr firstRow="1" bandRow="1">
                <a:tableStyleId>{5C22544A-7EE6-4342-B048-85BDC9FD1C3A}</a:tableStyleId>
              </a:tblPr>
              <a:tblGrid>
                <a:gridCol w="5578023">
                  <a:extLst>
                    <a:ext uri="{9D8B030D-6E8A-4147-A177-3AD203B41FA5}">
                      <a16:colId xmlns:a16="http://schemas.microsoft.com/office/drawing/2014/main" val="141786202"/>
                    </a:ext>
                  </a:extLst>
                </a:gridCol>
                <a:gridCol w="3925977">
                  <a:extLst>
                    <a:ext uri="{9D8B030D-6E8A-4147-A177-3AD203B41FA5}">
                      <a16:colId xmlns:a16="http://schemas.microsoft.com/office/drawing/2014/main" val="223933729"/>
                    </a:ext>
                  </a:extLst>
                </a:gridCol>
              </a:tblGrid>
              <a:tr h="19004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smtClean="0">
                          <a:latin typeface="ＭＳ Ｐゴシック" panose="020B0600070205080204" pitchFamily="50" charset="-128"/>
                          <a:ea typeface="ＭＳ Ｐゴシック" panose="020B0600070205080204" pitchFamily="50" charset="-128"/>
                        </a:rPr>
                        <a:t>IHEAT</a:t>
                      </a:r>
                      <a:r>
                        <a:rPr kumimoji="1" lang="ja-JP" altLang="en-US" sz="1400" b="1" dirty="0" smtClean="0">
                          <a:latin typeface="ＭＳ Ｐゴシック" panose="020B0600070205080204" pitchFamily="50" charset="-128"/>
                          <a:ea typeface="ＭＳ Ｐゴシック" panose="020B0600070205080204" pitchFamily="50" charset="-128"/>
                        </a:rPr>
                        <a:t>研修の年度ごとの受講者数</a:t>
                      </a:r>
                      <a:r>
                        <a:rPr kumimoji="1" lang="zh-TW" altLang="en-US" sz="1400" b="1" dirty="0" smtClean="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北海道［</a:t>
                      </a:r>
                      <a:r>
                        <a:rPr kumimoji="1" lang="zh-TW" altLang="en-US" sz="1400" b="1" dirty="0" smtClean="0">
                          <a:latin typeface="ＭＳ Ｐゴシック" panose="020B0600070205080204" pitchFamily="50" charset="-128"/>
                          <a:ea typeface="ＭＳ Ｐゴシック" panose="020B0600070205080204" pitchFamily="50" charset="-128"/>
                        </a:rPr>
                        <a:t>保健所設置４市</a:t>
                      </a:r>
                      <a:r>
                        <a:rPr kumimoji="1" lang="ja-JP" altLang="en-US" sz="1400" b="1" dirty="0" smtClean="0">
                          <a:latin typeface="ＭＳ Ｐゴシック" panose="020B0600070205080204" pitchFamily="50" charset="-128"/>
                          <a:ea typeface="ＭＳ Ｐゴシック" panose="020B0600070205080204" pitchFamily="50" charset="-128"/>
                        </a:rPr>
                        <a:t>除く］</a:t>
                      </a:r>
                      <a:r>
                        <a:rPr kumimoji="1" lang="zh-TW" altLang="en-US" sz="1400" b="1" dirty="0" smtClean="0">
                          <a:latin typeface="ＭＳ Ｐゴシック" panose="020B0600070205080204" pitchFamily="50" charset="-128"/>
                          <a:ea typeface="ＭＳ Ｐゴシック" panose="020B0600070205080204" pitchFamily="50" charset="-128"/>
                        </a:rPr>
                        <a:t>）</a:t>
                      </a:r>
                      <a:endParaRPr kumimoji="1" lang="ja-JP" altLang="en-US" sz="1400" b="1" dirty="0">
                        <a:latin typeface="ＭＳ Ｐゴシック" panose="020B0600070205080204" pitchFamily="50" charset="-128"/>
                        <a:ea typeface="ＭＳ Ｐゴシック" panose="020B0600070205080204" pitchFamily="50" charset="-128"/>
                      </a:endParaRPr>
                    </a:p>
                  </a:txBody>
                  <a:tcPr anchor="ctr">
                    <a:lnR w="12700" cmpd="sng">
                      <a:noFill/>
                    </a:lnR>
                    <a:lnB w="12700" cap="flat" cmpd="sng" algn="ctr">
                      <a:solidFill>
                        <a:schemeClr val="bg1"/>
                      </a:solidFill>
                      <a:prstDash val="solid"/>
                      <a:round/>
                      <a:headEnd type="none" w="med" len="med"/>
                      <a:tailEnd type="none" w="med" len="med"/>
                    </a:lnB>
                  </a:tcPr>
                </a:tc>
                <a:tc hMerge="1">
                  <a:txBody>
                    <a:bodyPr/>
                    <a:lstStyle/>
                    <a:p>
                      <a:pPr algn="ctr"/>
                      <a:endParaRPr kumimoji="1" lang="ja-JP" altLang="en-US" sz="1200" dirty="0"/>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960970"/>
                  </a:ext>
                </a:extLst>
              </a:tr>
              <a:tr h="171043">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lnSpc>
                          <a:spcPts val="1400"/>
                        </a:lnSpc>
                      </a:pPr>
                      <a:r>
                        <a:rPr kumimoji="1" lang="ja-JP" altLang="en-US" sz="1200" b="0" dirty="0" smtClean="0">
                          <a:latin typeface="ＭＳ Ｐゴシック" panose="020B0600070205080204" pitchFamily="50" charset="-128"/>
                          <a:ea typeface="ＭＳ Ｐゴシック" panose="020B0600070205080204" pitchFamily="50" charset="-128"/>
                        </a:rPr>
                        <a:t>３２</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127569954"/>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317561503"/>
              </p:ext>
            </p:extLst>
          </p:nvPr>
        </p:nvGraphicFramePr>
        <p:xfrm>
          <a:off x="170076" y="1290864"/>
          <a:ext cx="9504000" cy="2697480"/>
        </p:xfrm>
        <a:graphic>
          <a:graphicData uri="http://schemas.openxmlformats.org/drawingml/2006/table">
            <a:tbl>
              <a:tblPr firstRow="1" bandRow="1">
                <a:tableStyleId>{5C22544A-7EE6-4342-B048-85BDC9FD1C3A}</a:tableStyleId>
              </a:tblPr>
              <a:tblGrid>
                <a:gridCol w="1584000">
                  <a:extLst>
                    <a:ext uri="{9D8B030D-6E8A-4147-A177-3AD203B41FA5}">
                      <a16:colId xmlns:a16="http://schemas.microsoft.com/office/drawing/2014/main" val="141786202"/>
                    </a:ext>
                  </a:extLst>
                </a:gridCol>
                <a:gridCol w="1584000">
                  <a:extLst>
                    <a:ext uri="{9D8B030D-6E8A-4147-A177-3AD203B41FA5}">
                      <a16:colId xmlns:a16="http://schemas.microsoft.com/office/drawing/2014/main" val="223933729"/>
                    </a:ext>
                  </a:extLst>
                </a:gridCol>
                <a:gridCol w="1584000">
                  <a:extLst>
                    <a:ext uri="{9D8B030D-6E8A-4147-A177-3AD203B41FA5}">
                      <a16:colId xmlns:a16="http://schemas.microsoft.com/office/drawing/2014/main" val="2308528000"/>
                    </a:ext>
                  </a:extLst>
                </a:gridCol>
                <a:gridCol w="1584000">
                  <a:extLst>
                    <a:ext uri="{9D8B030D-6E8A-4147-A177-3AD203B41FA5}">
                      <a16:colId xmlns:a16="http://schemas.microsoft.com/office/drawing/2014/main" val="1322819742"/>
                    </a:ext>
                  </a:extLst>
                </a:gridCol>
                <a:gridCol w="1584000">
                  <a:extLst>
                    <a:ext uri="{9D8B030D-6E8A-4147-A177-3AD203B41FA5}">
                      <a16:colId xmlns:a16="http://schemas.microsoft.com/office/drawing/2014/main" val="325692954"/>
                    </a:ext>
                  </a:extLst>
                </a:gridCol>
                <a:gridCol w="1584000">
                  <a:extLst>
                    <a:ext uri="{9D8B030D-6E8A-4147-A177-3AD203B41FA5}">
                      <a16:colId xmlns:a16="http://schemas.microsoft.com/office/drawing/2014/main" val="235536750"/>
                    </a:ext>
                  </a:extLst>
                </a:gridCol>
              </a:tblGrid>
              <a:tr h="139862">
                <a:tc>
                  <a:txBody>
                    <a:bodyPr/>
                    <a:lstStyle/>
                    <a:p>
                      <a:pPr algn="ctr"/>
                      <a:r>
                        <a:rPr kumimoji="1" lang="ja-JP" altLang="en-US" sz="1200" dirty="0" smtClean="0">
                          <a:solidFill>
                            <a:schemeClr val="bg1"/>
                          </a:solidFill>
                        </a:rPr>
                        <a:t>保健所</a:t>
                      </a:r>
                      <a:endParaRPr kumimoji="1" lang="ja-JP" altLang="en-US" sz="1200" dirty="0">
                        <a:solidFill>
                          <a:schemeClr val="bg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dirty="0" smtClean="0">
                          <a:solidFill>
                            <a:schemeClr val="bg1"/>
                          </a:solidFill>
                        </a:rPr>
                        <a:t>数値目標</a:t>
                      </a:r>
                      <a:endParaRPr kumimoji="1" lang="ja-JP" altLang="en-US" sz="12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dirty="0" smtClean="0">
                          <a:solidFill>
                            <a:schemeClr val="bg1"/>
                          </a:solidFill>
                        </a:rPr>
                        <a:t>保健所</a:t>
                      </a:r>
                      <a:endParaRPr kumimoji="1" lang="ja-JP" altLang="en-US" sz="12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dirty="0" smtClean="0">
                          <a:solidFill>
                            <a:schemeClr val="bg1"/>
                          </a:solidFill>
                        </a:rPr>
                        <a:t>数値目標</a:t>
                      </a:r>
                      <a:endParaRPr kumimoji="1" lang="ja-JP" altLang="en-US" sz="12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0" dirty="0" smtClean="0">
                          <a:solidFill>
                            <a:schemeClr val="bg1"/>
                          </a:solidFill>
                        </a:rPr>
                        <a:t>保健所</a:t>
                      </a:r>
                      <a:endParaRPr kumimoji="1" lang="ja-JP" altLang="en-US" sz="1200" b="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0" dirty="0" smtClean="0">
                          <a:solidFill>
                            <a:schemeClr val="bg1"/>
                          </a:solidFill>
                        </a:rPr>
                        <a:t>数値目標</a:t>
                      </a:r>
                      <a:endParaRPr kumimoji="1" lang="ja-JP" altLang="en-US" sz="1200" b="0" dirty="0">
                        <a:solidFill>
                          <a:schemeClr val="bg1"/>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extLst>
                  <a:ext uri="{0D108BD9-81ED-4DB2-BD59-A6C34878D82A}">
                    <a16:rowId xmlns:a16="http://schemas.microsoft.com/office/drawing/2014/main" val="1127569954"/>
                  </a:ext>
                </a:extLst>
              </a:tr>
              <a:tr h="134139">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岩見沢</a:t>
                      </a:r>
                      <a:endParaRPr kumimoji="1" lang="ja-JP" altLang="en-US" sz="1200" dirty="0">
                        <a:latin typeface="ＭＳ Ｐゴシック" panose="020B0600070205080204" pitchFamily="50" charset="-128"/>
                        <a:ea typeface="ＭＳ Ｐゴシック" panose="020B0600070205080204" pitchFamily="50" charset="-128"/>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１０９</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浦河</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３５</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稚内</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７５</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17797458"/>
                  </a:ext>
                </a:extLst>
              </a:tr>
              <a:tr h="134139">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滝川</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６８</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静内</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４９</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網走</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６３</a:t>
                      </a:r>
                      <a:endParaRPr kumimoji="1" lang="ja-JP" altLang="en-US" sz="12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947801218"/>
                  </a:ext>
                </a:extLst>
              </a:tr>
              <a:tr h="134139">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深川</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３８</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渡島</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１２６</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北見</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１０５</a:t>
                      </a:r>
                      <a:endParaRPr kumimoji="1" lang="ja-JP" altLang="en-US" sz="12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3971634468"/>
                  </a:ext>
                </a:extLst>
              </a:tr>
              <a:tr h="134139">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江別</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１３６</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八雲</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３７</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紋別</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５３</a:t>
                      </a:r>
                      <a:endParaRPr kumimoji="1" lang="ja-JP" altLang="en-US" sz="12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3016899260"/>
                  </a:ext>
                </a:extLst>
              </a:tr>
              <a:tr h="134139">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千歳</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１７０</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江差</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４７</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帯広</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１７７</a:t>
                      </a:r>
                      <a:endParaRPr kumimoji="1" lang="ja-JP" altLang="en-US" sz="12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2040501673"/>
                  </a:ext>
                </a:extLst>
              </a:tr>
              <a:tr h="134139">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倶知安</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９４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上川</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７６</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釧路</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１３４</a:t>
                      </a:r>
                      <a:endParaRPr kumimoji="1" lang="ja-JP" altLang="en-US" sz="12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25436491"/>
                  </a:ext>
                </a:extLst>
              </a:tr>
              <a:tr h="134139">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岩内</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２４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名寄</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５４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根室</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４２</a:t>
                      </a:r>
                      <a:endParaRPr kumimoji="1" lang="ja-JP" altLang="en-US" sz="12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2001580347"/>
                  </a:ext>
                </a:extLst>
              </a:tr>
              <a:tr h="134139">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室蘭</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９６</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富良野</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５２</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中標津</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３９</a:t>
                      </a:r>
                      <a:endParaRPr kumimoji="1" lang="ja-JP" altLang="en-US" sz="12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2926886887"/>
                  </a:ext>
                </a:extLst>
              </a:tr>
              <a:tr h="134139">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苫小牧</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１５７</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留萌</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５３</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合計</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２，１０９</a:t>
                      </a:r>
                      <a:endParaRPr kumimoji="1" lang="ja-JP" altLang="en-US" sz="12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4141115732"/>
                  </a:ext>
                </a:extLst>
              </a:tr>
            </a:tbl>
          </a:graphicData>
        </a:graphic>
      </p:graphicFrame>
      <p:sp>
        <p:nvSpPr>
          <p:cNvPr id="2" name="正方形/長方形 1"/>
          <p:cNvSpPr/>
          <p:nvPr/>
        </p:nvSpPr>
        <p:spPr>
          <a:xfrm>
            <a:off x="6490300" y="3716817"/>
            <a:ext cx="3179468" cy="27152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1" name="表 10"/>
          <p:cNvGraphicFramePr>
            <a:graphicFrameLocks noGrp="1"/>
          </p:cNvGraphicFramePr>
          <p:nvPr>
            <p:extLst>
              <p:ext uri="{D42A27DB-BD31-4B8C-83A1-F6EECF244321}">
                <p14:modId xmlns:p14="http://schemas.microsoft.com/office/powerpoint/2010/main" val="2270350576"/>
              </p:ext>
            </p:extLst>
          </p:nvPr>
        </p:nvGraphicFramePr>
        <p:xfrm>
          <a:off x="170076" y="4832356"/>
          <a:ext cx="9504000" cy="848360"/>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141786202"/>
                    </a:ext>
                  </a:extLst>
                </a:gridCol>
                <a:gridCol w="1116000">
                  <a:extLst>
                    <a:ext uri="{9D8B030D-6E8A-4147-A177-3AD203B41FA5}">
                      <a16:colId xmlns:a16="http://schemas.microsoft.com/office/drawing/2014/main" val="223933729"/>
                    </a:ext>
                  </a:extLst>
                </a:gridCol>
                <a:gridCol w="1260000">
                  <a:extLst>
                    <a:ext uri="{9D8B030D-6E8A-4147-A177-3AD203B41FA5}">
                      <a16:colId xmlns:a16="http://schemas.microsoft.com/office/drawing/2014/main" val="3351052587"/>
                    </a:ext>
                  </a:extLst>
                </a:gridCol>
                <a:gridCol w="1116000">
                  <a:extLst>
                    <a:ext uri="{9D8B030D-6E8A-4147-A177-3AD203B41FA5}">
                      <a16:colId xmlns:a16="http://schemas.microsoft.com/office/drawing/2014/main" val="4126498380"/>
                    </a:ext>
                  </a:extLst>
                </a:gridCol>
                <a:gridCol w="1260000">
                  <a:extLst>
                    <a:ext uri="{9D8B030D-6E8A-4147-A177-3AD203B41FA5}">
                      <a16:colId xmlns:a16="http://schemas.microsoft.com/office/drawing/2014/main" val="2622859986"/>
                    </a:ext>
                  </a:extLst>
                </a:gridCol>
                <a:gridCol w="1116000">
                  <a:extLst>
                    <a:ext uri="{9D8B030D-6E8A-4147-A177-3AD203B41FA5}">
                      <a16:colId xmlns:a16="http://schemas.microsoft.com/office/drawing/2014/main" val="336821043"/>
                    </a:ext>
                  </a:extLst>
                </a:gridCol>
                <a:gridCol w="1260000">
                  <a:extLst>
                    <a:ext uri="{9D8B030D-6E8A-4147-A177-3AD203B41FA5}">
                      <a16:colId xmlns:a16="http://schemas.microsoft.com/office/drawing/2014/main" val="4025686374"/>
                    </a:ext>
                  </a:extLst>
                </a:gridCol>
                <a:gridCol w="1116000">
                  <a:extLst>
                    <a:ext uri="{9D8B030D-6E8A-4147-A177-3AD203B41FA5}">
                      <a16:colId xmlns:a16="http://schemas.microsoft.com/office/drawing/2014/main" val="1589082971"/>
                    </a:ext>
                  </a:extLst>
                </a:gridCol>
              </a:tblGrid>
              <a:tr h="199510">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latin typeface="ＭＳ Ｐゴシック" panose="020B0600070205080204" pitchFamily="50" charset="-128"/>
                          <a:ea typeface="ＭＳ Ｐゴシック" panose="020B0600070205080204" pitchFamily="50" charset="-128"/>
                        </a:rPr>
                        <a:t>保健所における流行開始から１か月間において想定される業務量に対応する人員確保数（保健所設置４市）</a:t>
                      </a:r>
                      <a:endParaRPr kumimoji="1" lang="ja-JP" altLang="en-US" sz="1400" b="1" dirty="0">
                        <a:latin typeface="ＭＳ Ｐゴシック" panose="020B0600070205080204" pitchFamily="50" charset="-128"/>
                        <a:ea typeface="ＭＳ Ｐゴシック" panose="020B0600070205080204" pitchFamily="50" charset="-128"/>
                      </a:endParaRPr>
                    </a:p>
                  </a:txBody>
                  <a:tcPr anchor="ctr">
                    <a:lnR w="12700" cmpd="sng">
                      <a:noFill/>
                    </a:lnR>
                    <a:lnB w="12700" cap="flat" cmpd="sng" algn="ctr">
                      <a:solidFill>
                        <a:schemeClr val="bg1"/>
                      </a:solidFill>
                      <a:prstDash val="solid"/>
                      <a:round/>
                      <a:headEnd type="none" w="med" len="med"/>
                      <a:tailEnd type="none" w="med" len="med"/>
                    </a:lnB>
                  </a:tcPr>
                </a:tc>
                <a:tc hMerge="1">
                  <a:txBody>
                    <a:bodyPr/>
                    <a:lstStyle/>
                    <a:p>
                      <a:pPr algn="ctr"/>
                      <a:endParaRPr kumimoji="1" lang="ja-JP" altLang="en-US" sz="1200" dirty="0"/>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dirty="0"/>
                    </a:p>
                  </a:txBody>
                  <a:tcPr anchor="ctr">
                    <a:lnB w="12700" cap="flat" cmpd="sng" algn="ctr">
                      <a:solidFill>
                        <a:schemeClr val="bg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dirty="0"/>
                    </a:p>
                  </a:txBody>
                  <a:tcPr anchor="ct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6960970"/>
                  </a:ext>
                </a:extLst>
              </a:tr>
              <a:tr h="179559">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保健所</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保健所</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保健所</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保健所</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extLst>
                  <a:ext uri="{0D108BD9-81ED-4DB2-BD59-A6C34878D82A}">
                    <a16:rowId xmlns:a16="http://schemas.microsoft.com/office/drawing/2014/main" val="1127569954"/>
                  </a:ext>
                </a:extLst>
              </a:tr>
              <a:tr h="201113">
                <a:tc>
                  <a:txBody>
                    <a:bodyPr/>
                    <a:lstStyle/>
                    <a:p>
                      <a:pP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札幌市保健所</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４００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旭川市保健所</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２４０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市立函館保健所</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８０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小樽市保健所</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６０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EAEFF7"/>
                    </a:solidFill>
                  </a:tcPr>
                </a:tc>
                <a:extLst>
                  <a:ext uri="{0D108BD9-81ED-4DB2-BD59-A6C34878D82A}">
                    <a16:rowId xmlns:a16="http://schemas.microsoft.com/office/drawing/2014/main" val="3817797458"/>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03053707"/>
              </p:ext>
            </p:extLst>
          </p:nvPr>
        </p:nvGraphicFramePr>
        <p:xfrm>
          <a:off x="165768" y="5813162"/>
          <a:ext cx="9504000" cy="848360"/>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141786202"/>
                    </a:ext>
                  </a:extLst>
                </a:gridCol>
                <a:gridCol w="1116000">
                  <a:extLst>
                    <a:ext uri="{9D8B030D-6E8A-4147-A177-3AD203B41FA5}">
                      <a16:colId xmlns:a16="http://schemas.microsoft.com/office/drawing/2014/main" val="223933729"/>
                    </a:ext>
                  </a:extLst>
                </a:gridCol>
                <a:gridCol w="1260000">
                  <a:extLst>
                    <a:ext uri="{9D8B030D-6E8A-4147-A177-3AD203B41FA5}">
                      <a16:colId xmlns:a16="http://schemas.microsoft.com/office/drawing/2014/main" val="3351052587"/>
                    </a:ext>
                  </a:extLst>
                </a:gridCol>
                <a:gridCol w="1116000">
                  <a:extLst>
                    <a:ext uri="{9D8B030D-6E8A-4147-A177-3AD203B41FA5}">
                      <a16:colId xmlns:a16="http://schemas.microsoft.com/office/drawing/2014/main" val="4126498380"/>
                    </a:ext>
                  </a:extLst>
                </a:gridCol>
                <a:gridCol w="1260000">
                  <a:extLst>
                    <a:ext uri="{9D8B030D-6E8A-4147-A177-3AD203B41FA5}">
                      <a16:colId xmlns:a16="http://schemas.microsoft.com/office/drawing/2014/main" val="2622859986"/>
                    </a:ext>
                  </a:extLst>
                </a:gridCol>
                <a:gridCol w="1116000">
                  <a:extLst>
                    <a:ext uri="{9D8B030D-6E8A-4147-A177-3AD203B41FA5}">
                      <a16:colId xmlns:a16="http://schemas.microsoft.com/office/drawing/2014/main" val="336821043"/>
                    </a:ext>
                  </a:extLst>
                </a:gridCol>
                <a:gridCol w="1260000">
                  <a:extLst>
                    <a:ext uri="{9D8B030D-6E8A-4147-A177-3AD203B41FA5}">
                      <a16:colId xmlns:a16="http://schemas.microsoft.com/office/drawing/2014/main" val="4025686374"/>
                    </a:ext>
                  </a:extLst>
                </a:gridCol>
                <a:gridCol w="1116000">
                  <a:extLst>
                    <a:ext uri="{9D8B030D-6E8A-4147-A177-3AD203B41FA5}">
                      <a16:colId xmlns:a16="http://schemas.microsoft.com/office/drawing/2014/main" val="1589082971"/>
                    </a:ext>
                  </a:extLst>
                </a:gridCol>
              </a:tblGrid>
              <a:tr h="199510">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smtClean="0">
                          <a:latin typeface="ＭＳ Ｐゴシック" panose="020B0600070205080204" pitchFamily="50" charset="-128"/>
                          <a:ea typeface="ＭＳ Ｐゴシック" panose="020B0600070205080204" pitchFamily="50" charset="-128"/>
                        </a:rPr>
                        <a:t>IHEAT</a:t>
                      </a:r>
                      <a:r>
                        <a:rPr kumimoji="1" lang="ja-JP" altLang="en-US" sz="1400" b="1" dirty="0" smtClean="0">
                          <a:latin typeface="ＭＳ Ｐゴシック" panose="020B0600070205080204" pitchFamily="50" charset="-128"/>
                          <a:ea typeface="ＭＳ Ｐゴシック" panose="020B0600070205080204" pitchFamily="50" charset="-128"/>
                        </a:rPr>
                        <a:t>要員の確保数</a:t>
                      </a:r>
                      <a:r>
                        <a:rPr kumimoji="1" lang="zh-TW" altLang="en-US" sz="1400" b="1" dirty="0" smtClean="0">
                          <a:latin typeface="ＭＳ Ｐゴシック" panose="020B0600070205080204" pitchFamily="50" charset="-128"/>
                          <a:ea typeface="ＭＳ Ｐゴシック" panose="020B0600070205080204" pitchFamily="50" charset="-128"/>
                        </a:rPr>
                        <a:t>（保健所設置４市）</a:t>
                      </a:r>
                      <a:endParaRPr kumimoji="1" lang="ja-JP" altLang="en-US" sz="1400" b="1" dirty="0">
                        <a:latin typeface="ＭＳ Ｐゴシック" panose="020B0600070205080204" pitchFamily="50" charset="-128"/>
                        <a:ea typeface="ＭＳ Ｐゴシック" panose="020B0600070205080204" pitchFamily="50" charset="-128"/>
                      </a:endParaRPr>
                    </a:p>
                  </a:txBody>
                  <a:tcPr anchor="ctr">
                    <a:lnR w="12700" cmpd="sng">
                      <a:noFill/>
                    </a:lnR>
                    <a:lnB w="12700" cap="flat" cmpd="sng" algn="ctr">
                      <a:solidFill>
                        <a:schemeClr val="bg1"/>
                      </a:solidFill>
                      <a:prstDash val="solid"/>
                      <a:round/>
                      <a:headEnd type="none" w="med" len="med"/>
                      <a:tailEnd type="none" w="med" len="med"/>
                    </a:lnB>
                  </a:tcPr>
                </a:tc>
                <a:tc hMerge="1">
                  <a:txBody>
                    <a:bodyPr/>
                    <a:lstStyle/>
                    <a:p>
                      <a:pPr algn="ctr"/>
                      <a:endParaRPr kumimoji="1" lang="ja-JP" altLang="en-US" sz="1200" dirty="0"/>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dirty="0"/>
                    </a:p>
                  </a:txBody>
                  <a:tcPr anchor="ctr">
                    <a:lnB w="12700" cap="flat" cmpd="sng" algn="ctr">
                      <a:solidFill>
                        <a:schemeClr val="bg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dirty="0"/>
                    </a:p>
                  </a:txBody>
                  <a:tcPr anchor="ct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6960970"/>
                  </a:ext>
                </a:extLst>
              </a:tr>
              <a:tr h="179559">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保健所</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保健所</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保健所</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保健所</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extLst>
                  <a:ext uri="{0D108BD9-81ED-4DB2-BD59-A6C34878D82A}">
                    <a16:rowId xmlns:a16="http://schemas.microsoft.com/office/drawing/2014/main" val="1127569954"/>
                  </a:ext>
                </a:extLst>
              </a:tr>
              <a:tr h="201113">
                <a:tc>
                  <a:txBody>
                    <a:bodyPr/>
                    <a:lstStyle/>
                    <a:p>
                      <a:pP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札幌市保健所</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旭川市保健所</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市立函館保健所</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１０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小樽市保健所</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EAEFF7"/>
                    </a:solidFill>
                  </a:tcPr>
                </a:tc>
                <a:extLst>
                  <a:ext uri="{0D108BD9-81ED-4DB2-BD59-A6C34878D82A}">
                    <a16:rowId xmlns:a16="http://schemas.microsoft.com/office/drawing/2014/main" val="3817797458"/>
                  </a:ext>
                </a:extLst>
              </a:tr>
            </a:tbl>
          </a:graphicData>
        </a:graphic>
      </p:graphicFrame>
      <p:sp>
        <p:nvSpPr>
          <p:cNvPr id="16"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29</a:t>
            </a:r>
            <a:endParaRPr kumimoji="1" lang="ja-JP" altLang="en-US" sz="4000" dirty="0"/>
          </a:p>
        </p:txBody>
      </p:sp>
    </p:spTree>
    <p:extLst>
      <p:ext uri="{BB962C8B-B14F-4D97-AF65-F5344CB8AC3E}">
        <p14:creationId xmlns:p14="http://schemas.microsoft.com/office/powerpoint/2010/main" val="448640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5706" y="612930"/>
            <a:ext cx="9374587" cy="5979381"/>
          </a:xfrm>
          <a:prstGeom prst="rect">
            <a:avLst/>
          </a:prstGeom>
          <a:noFill/>
          <a:ln w="12700">
            <a:solidFill>
              <a:srgbClr val="002060"/>
            </a:solidFill>
          </a:ln>
        </p:spPr>
        <p:txBody>
          <a:bodyPr wrap="square" rtlCol="0" anchor="ctr" anchorCtr="0">
            <a:noAutofit/>
          </a:bodyPr>
          <a:lstStyle/>
          <a:p>
            <a:r>
              <a:rPr lang="ja-JP" altLang="en-US" sz="2000" b="1" dirty="0">
                <a:latin typeface="ＭＳ ゴシック" panose="020B0609070205080204" pitchFamily="49" charset="-128"/>
                <a:ea typeface="ＭＳ ゴシック" panose="020B0609070205080204" pitchFamily="49" charset="-128"/>
              </a:rPr>
              <a:t>（</a:t>
            </a:r>
            <a:r>
              <a:rPr lang="ja-JP" altLang="en-US" sz="2000" b="1" dirty="0">
                <a:solidFill>
                  <a:srgbClr val="FF0000"/>
                </a:solidFill>
                <a:latin typeface="ＭＳ ゴシック" panose="020B0609070205080204" pitchFamily="49" charset="-128"/>
                <a:ea typeface="ＭＳ ゴシック" panose="020B0609070205080204" pitchFamily="49" charset="-128"/>
              </a:rPr>
              <a:t>予防計画</a:t>
            </a:r>
            <a:r>
              <a:rPr lang="ja-JP" altLang="en-US" sz="2000" b="1" dirty="0">
                <a:latin typeface="ＭＳ ゴシック" panose="020B0609070205080204" pitchFamily="49" charset="-128"/>
                <a:ea typeface="ＭＳ ゴシック" panose="020B0609070205080204" pitchFamily="49" charset="-128"/>
              </a:rPr>
              <a:t>）</a:t>
            </a:r>
          </a:p>
          <a:p>
            <a:pPr marL="266700" indent="-266700"/>
            <a:r>
              <a:rPr lang="ja-JP" altLang="en-US" sz="2000" b="1" dirty="0">
                <a:latin typeface="ＭＳ ゴシック" panose="020B0609070205080204" pitchFamily="49" charset="-128"/>
                <a:ea typeface="ＭＳ ゴシック" panose="020B0609070205080204" pitchFamily="49" charset="-128"/>
              </a:rPr>
              <a:t>第十条　</a:t>
            </a:r>
            <a:r>
              <a:rPr lang="ja-JP" altLang="en-US" sz="2000" b="1" dirty="0">
                <a:solidFill>
                  <a:srgbClr val="FF0000"/>
                </a:solidFill>
                <a:latin typeface="ＭＳ ゴシック" panose="020B0609070205080204" pitchFamily="49" charset="-128"/>
                <a:ea typeface="ＭＳ ゴシック" panose="020B0609070205080204" pitchFamily="49" charset="-128"/>
              </a:rPr>
              <a:t>都道府県は、基本指針に即して、</a:t>
            </a:r>
            <a:r>
              <a:rPr lang="ja-JP" altLang="en-US" sz="2000" b="1" dirty="0">
                <a:latin typeface="ＭＳ ゴシック" panose="020B0609070205080204" pitchFamily="49" charset="-128"/>
                <a:ea typeface="ＭＳ ゴシック" panose="020B0609070205080204" pitchFamily="49" charset="-128"/>
              </a:rPr>
              <a:t>感染症の予防のための施策の実施に関する</a:t>
            </a:r>
            <a:r>
              <a:rPr lang="ja-JP" altLang="en-US" sz="2000" b="1" dirty="0" smtClean="0">
                <a:latin typeface="ＭＳ ゴシック" panose="020B0609070205080204" pitchFamily="49" charset="-128"/>
                <a:ea typeface="ＭＳ ゴシック" panose="020B0609070205080204" pitchFamily="49" charset="-128"/>
              </a:rPr>
              <a:t>計画</a:t>
            </a:r>
            <a:r>
              <a:rPr lang="ja-JP" altLang="en-US" sz="2000" b="1" dirty="0">
                <a:latin typeface="ＭＳ ゴシック" panose="020B0609070205080204" pitchFamily="49" charset="-128"/>
                <a:ea typeface="ＭＳ ゴシック" panose="020B0609070205080204" pitchFamily="49" charset="-128"/>
              </a:rPr>
              <a:t>（以下この条及び次</a:t>
            </a:r>
            <a:r>
              <a:rPr lang="ja-JP" altLang="en-US" sz="2000" b="1" dirty="0" smtClean="0">
                <a:latin typeface="ＭＳ ゴシック" panose="020B0609070205080204" pitchFamily="49" charset="-128"/>
                <a:ea typeface="ＭＳ ゴシック" panose="020B0609070205080204" pitchFamily="49" charset="-128"/>
              </a:rPr>
              <a:t>条第二項</a:t>
            </a:r>
            <a:r>
              <a:rPr lang="ja-JP" altLang="en-US" sz="2000" b="1" dirty="0">
                <a:latin typeface="ＭＳ ゴシック" panose="020B0609070205080204" pitchFamily="49" charset="-128"/>
                <a:ea typeface="ＭＳ ゴシック" panose="020B0609070205080204" pitchFamily="49" charset="-128"/>
              </a:rPr>
              <a:t>において「</a:t>
            </a:r>
            <a:r>
              <a:rPr lang="ja-JP" altLang="en-US" sz="2000" b="1" dirty="0">
                <a:solidFill>
                  <a:srgbClr val="FF0000"/>
                </a:solidFill>
                <a:latin typeface="ＭＳ ゴシック" panose="020B0609070205080204" pitchFamily="49" charset="-128"/>
                <a:ea typeface="ＭＳ ゴシック" panose="020B0609070205080204" pitchFamily="49" charset="-128"/>
              </a:rPr>
              <a:t>予防計画</a:t>
            </a:r>
            <a:r>
              <a:rPr lang="ja-JP" altLang="en-US" sz="2000" b="1" dirty="0">
                <a:latin typeface="ＭＳ ゴシック" panose="020B0609070205080204" pitchFamily="49" charset="-128"/>
                <a:ea typeface="ＭＳ ゴシック" panose="020B0609070205080204" pitchFamily="49" charset="-128"/>
              </a:rPr>
              <a:t>」という。）</a:t>
            </a:r>
            <a:r>
              <a:rPr lang="ja-JP" altLang="en-US" sz="2000" b="1" dirty="0">
                <a:solidFill>
                  <a:srgbClr val="FF0000"/>
                </a:solidFill>
                <a:latin typeface="ＭＳ ゴシック" panose="020B0609070205080204" pitchFamily="49" charset="-128"/>
                <a:ea typeface="ＭＳ ゴシック" panose="020B0609070205080204" pitchFamily="49" charset="-128"/>
              </a:rPr>
              <a:t>を定めなければ</a:t>
            </a:r>
            <a:r>
              <a:rPr lang="ja-JP" altLang="en-US" sz="2000" b="1" dirty="0" smtClean="0">
                <a:solidFill>
                  <a:srgbClr val="FF0000"/>
                </a:solidFill>
                <a:latin typeface="ＭＳ ゴシック" panose="020B0609070205080204" pitchFamily="49" charset="-128"/>
                <a:ea typeface="ＭＳ ゴシック" panose="020B0609070205080204" pitchFamily="49" charset="-128"/>
              </a:rPr>
              <a:t>ならない</a:t>
            </a:r>
            <a:r>
              <a:rPr lang="ja-JP" altLang="en-US" sz="2000" b="1" dirty="0" smtClean="0">
                <a:latin typeface="ＭＳ ゴシック" panose="020B0609070205080204" pitchFamily="49" charset="-128"/>
                <a:ea typeface="ＭＳ ゴシック" panose="020B0609070205080204" pitchFamily="49" charset="-128"/>
              </a:rPr>
              <a:t>。</a:t>
            </a:r>
            <a:endParaRPr lang="en-US" altLang="ja-JP" sz="2000" b="1" dirty="0" smtClean="0">
              <a:latin typeface="ＭＳ ゴシック" panose="020B0609070205080204" pitchFamily="49" charset="-128"/>
              <a:ea typeface="ＭＳ ゴシック" panose="020B0609070205080204" pitchFamily="49" charset="-128"/>
            </a:endParaRPr>
          </a:p>
          <a:p>
            <a:pPr algn="ctr"/>
            <a:endParaRPr lang="en-US" altLang="ja-JP" sz="2000" b="1" dirty="0" smtClean="0">
              <a:latin typeface="ＭＳ ゴシック" panose="020B0609070205080204" pitchFamily="49" charset="-128"/>
              <a:ea typeface="ＭＳ ゴシック" panose="020B0609070205080204" pitchFamily="49" charset="-128"/>
            </a:endParaRPr>
          </a:p>
          <a:p>
            <a:pPr marL="361950" indent="-361950"/>
            <a:r>
              <a:rPr lang="ja-JP" altLang="en-US" sz="2000" b="1" dirty="0" smtClean="0">
                <a:latin typeface="ＭＳ ゴシック" panose="020B0609070205080204" pitchFamily="49" charset="-128"/>
                <a:ea typeface="ＭＳ ゴシック" panose="020B0609070205080204" pitchFamily="49" charset="-128"/>
              </a:rPr>
              <a:t> ６</a:t>
            </a:r>
            <a:r>
              <a:rPr lang="ja-JP" altLang="en-US" sz="2000" b="1" dirty="0">
                <a:latin typeface="ＭＳ ゴシック" panose="020B0609070205080204" pitchFamily="49" charset="-128"/>
                <a:ea typeface="ＭＳ ゴシック" panose="020B0609070205080204" pitchFamily="49" charset="-128"/>
              </a:rPr>
              <a:t>　</a:t>
            </a:r>
            <a:r>
              <a:rPr lang="ja-JP" altLang="en-US" sz="2000" b="1" dirty="0">
                <a:solidFill>
                  <a:srgbClr val="FF0000"/>
                </a:solidFill>
                <a:latin typeface="ＭＳ ゴシック" panose="020B0609070205080204" pitchFamily="49" charset="-128"/>
                <a:ea typeface="ＭＳ ゴシック" panose="020B0609070205080204" pitchFamily="49" charset="-128"/>
              </a:rPr>
              <a:t>都道府県は、予防計画を定め、又はこれを変更</a:t>
            </a:r>
            <a:r>
              <a:rPr lang="ja-JP" altLang="en-US" sz="2000" b="1" dirty="0">
                <a:latin typeface="ＭＳ ゴシック" panose="020B0609070205080204" pitchFamily="49" charset="-128"/>
                <a:ea typeface="ＭＳ ゴシック" panose="020B0609070205080204" pitchFamily="49" charset="-128"/>
              </a:rPr>
              <a:t>しようとするときは、その区域内</a:t>
            </a:r>
            <a:r>
              <a:rPr lang="ja-JP" altLang="en-US" sz="2000" b="1" dirty="0" smtClean="0">
                <a:latin typeface="ＭＳ ゴシック" panose="020B0609070205080204" pitchFamily="49" charset="-128"/>
                <a:ea typeface="ＭＳ ゴシック" panose="020B0609070205080204" pitchFamily="49" charset="-128"/>
              </a:rPr>
              <a:t>の感染症</a:t>
            </a:r>
            <a:r>
              <a:rPr lang="ja-JP" altLang="en-US" sz="2000" b="1" dirty="0">
                <a:latin typeface="ＭＳ ゴシック" panose="020B0609070205080204" pitchFamily="49" charset="-128"/>
                <a:ea typeface="ＭＳ ゴシック" panose="020B0609070205080204" pitchFamily="49" charset="-128"/>
              </a:rPr>
              <a:t>の予防に関する</a:t>
            </a:r>
            <a:r>
              <a:rPr lang="ja-JP" altLang="en-US" sz="2000" b="1" dirty="0" smtClean="0">
                <a:latin typeface="ＭＳ ゴシック" panose="020B0609070205080204" pitchFamily="49" charset="-128"/>
                <a:ea typeface="ＭＳ ゴシック" panose="020B0609070205080204" pitchFamily="49" charset="-128"/>
              </a:rPr>
              <a:t>施策</a:t>
            </a:r>
            <a:r>
              <a:rPr lang="ja-JP" altLang="en-US" sz="2000" b="1" dirty="0">
                <a:latin typeface="ＭＳ ゴシック" panose="020B0609070205080204" pitchFamily="49" charset="-128"/>
                <a:ea typeface="ＭＳ ゴシック" panose="020B0609070205080204" pitchFamily="49" charset="-128"/>
              </a:rPr>
              <a:t>の整合性の確保及び専門的知見の活用を図るため、</a:t>
            </a:r>
            <a:r>
              <a:rPr lang="ja-JP" altLang="en-US" sz="2000" b="1" dirty="0" smtClean="0">
                <a:latin typeface="ＭＳ ゴシック" panose="020B0609070205080204" pitchFamily="49" charset="-128"/>
                <a:ea typeface="ＭＳ ゴシック" panose="020B0609070205080204" pitchFamily="49" charset="-128"/>
              </a:rPr>
              <a:t>あらかじめ</a:t>
            </a:r>
            <a:r>
              <a:rPr lang="ja-JP" altLang="en-US" sz="2000" b="1" dirty="0">
                <a:latin typeface="ＭＳ ゴシック" panose="020B0609070205080204" pitchFamily="49" charset="-128"/>
                <a:ea typeface="ＭＳ ゴシック" panose="020B0609070205080204" pitchFamily="49" charset="-128"/>
              </a:rPr>
              <a:t>、次条第一項に規定する</a:t>
            </a:r>
            <a:r>
              <a:rPr lang="ja-JP" altLang="en-US" sz="2000" b="1" dirty="0">
                <a:solidFill>
                  <a:srgbClr val="FF0000"/>
                </a:solidFill>
                <a:latin typeface="ＭＳ ゴシック" panose="020B0609070205080204" pitchFamily="49" charset="-128"/>
                <a:ea typeface="ＭＳ ゴシック" panose="020B0609070205080204" pitchFamily="49" charset="-128"/>
              </a:rPr>
              <a:t>都道府県連携</a:t>
            </a:r>
            <a:r>
              <a:rPr lang="ja-JP" altLang="en-US" sz="2000" b="1" dirty="0" smtClean="0">
                <a:solidFill>
                  <a:srgbClr val="FF0000"/>
                </a:solidFill>
                <a:latin typeface="ＭＳ ゴシック" panose="020B0609070205080204" pitchFamily="49" charset="-128"/>
                <a:ea typeface="ＭＳ ゴシック" panose="020B0609070205080204" pitchFamily="49" charset="-128"/>
              </a:rPr>
              <a:t>協議会</a:t>
            </a:r>
            <a:r>
              <a:rPr lang="ja-JP" altLang="en-US" sz="2000" b="1" dirty="0">
                <a:solidFill>
                  <a:srgbClr val="FF0000"/>
                </a:solidFill>
                <a:latin typeface="ＭＳ ゴシック" panose="020B0609070205080204" pitchFamily="49" charset="-128"/>
                <a:ea typeface="ＭＳ ゴシック" panose="020B0609070205080204" pitchFamily="49" charset="-128"/>
              </a:rPr>
              <a:t>において協議</a:t>
            </a:r>
            <a:r>
              <a:rPr lang="ja-JP" altLang="en-US" sz="2000" b="1" dirty="0">
                <a:latin typeface="ＭＳ ゴシック" panose="020B0609070205080204" pitchFamily="49" charset="-128"/>
                <a:ea typeface="ＭＳ ゴシック" panose="020B0609070205080204" pitchFamily="49" charset="-128"/>
              </a:rPr>
              <a:t>しなければならない</a:t>
            </a:r>
            <a:r>
              <a:rPr lang="ja-JP" altLang="en-US" sz="2000" b="1" dirty="0" smtClean="0">
                <a:latin typeface="ＭＳ ゴシック" panose="020B0609070205080204" pitchFamily="49" charset="-128"/>
                <a:ea typeface="ＭＳ ゴシック" panose="020B0609070205080204" pitchFamily="49" charset="-128"/>
              </a:rPr>
              <a:t>。</a:t>
            </a:r>
            <a:endParaRPr lang="en-US" altLang="ja-JP" sz="2000" b="1" dirty="0" smtClean="0">
              <a:latin typeface="ＭＳ ゴシック" panose="020B0609070205080204" pitchFamily="49" charset="-128"/>
              <a:ea typeface="ＭＳ ゴシック" panose="020B0609070205080204" pitchFamily="49" charset="-128"/>
            </a:endParaRPr>
          </a:p>
          <a:p>
            <a:endParaRPr lang="en-US" altLang="ja-JP" sz="2000" b="1" dirty="0" smtClean="0">
              <a:latin typeface="ＭＳ ゴシック" panose="020B0609070205080204" pitchFamily="49" charset="-128"/>
              <a:ea typeface="ＭＳ ゴシック" panose="020B0609070205080204" pitchFamily="49" charset="-128"/>
            </a:endParaRPr>
          </a:p>
          <a:p>
            <a:pPr marL="361950" indent="-361950"/>
            <a:r>
              <a:rPr lang="ja-JP" altLang="en-US" sz="2000" b="1" dirty="0" smtClean="0">
                <a:latin typeface="ＭＳ ゴシック" panose="020B0609070205080204" pitchFamily="49" charset="-128"/>
                <a:ea typeface="ＭＳ ゴシック" panose="020B0609070205080204" pitchFamily="49" charset="-128"/>
              </a:rPr>
              <a:t> ７</a:t>
            </a:r>
            <a:r>
              <a:rPr lang="ja-JP" altLang="en-US" sz="2000" b="1" dirty="0">
                <a:latin typeface="ＭＳ ゴシック" panose="020B0609070205080204" pitchFamily="49" charset="-128"/>
                <a:ea typeface="ＭＳ ゴシック" panose="020B0609070205080204" pitchFamily="49" charset="-128"/>
              </a:rPr>
              <a:t>　</a:t>
            </a:r>
            <a:r>
              <a:rPr lang="ja-JP" altLang="en-US" sz="2000" b="1" dirty="0">
                <a:solidFill>
                  <a:srgbClr val="FF0000"/>
                </a:solidFill>
                <a:latin typeface="ＭＳ ゴシック" panose="020B0609070205080204" pitchFamily="49" charset="-128"/>
                <a:ea typeface="ＭＳ ゴシック" panose="020B0609070205080204" pitchFamily="49" charset="-128"/>
              </a:rPr>
              <a:t>都道府県は、予防計画を定め、又はこれを変更</a:t>
            </a:r>
            <a:r>
              <a:rPr lang="ja-JP" altLang="en-US" sz="2000" b="1" dirty="0">
                <a:latin typeface="ＭＳ ゴシック" panose="020B0609070205080204" pitchFamily="49" charset="-128"/>
                <a:ea typeface="ＭＳ ゴシック" panose="020B0609070205080204" pitchFamily="49" charset="-128"/>
              </a:rPr>
              <a:t>しようとするときは、あらかじめ</a:t>
            </a:r>
            <a:r>
              <a:rPr lang="ja-JP" altLang="en-US" sz="2000" b="1" dirty="0" smtClean="0">
                <a:latin typeface="ＭＳ ゴシック" panose="020B0609070205080204" pitchFamily="49" charset="-128"/>
                <a:ea typeface="ＭＳ ゴシック" panose="020B0609070205080204" pitchFamily="49" charset="-128"/>
              </a:rPr>
              <a:t>、</a:t>
            </a:r>
            <a:r>
              <a:rPr lang="ja-JP" altLang="en-US" sz="2000" b="1" dirty="0" smtClean="0">
                <a:solidFill>
                  <a:srgbClr val="FF0000"/>
                </a:solidFill>
                <a:latin typeface="ＭＳ ゴシック" panose="020B0609070205080204" pitchFamily="49" charset="-128"/>
                <a:ea typeface="ＭＳ ゴシック" panose="020B0609070205080204" pitchFamily="49" charset="-128"/>
              </a:rPr>
              <a:t>市町村</a:t>
            </a:r>
            <a:r>
              <a:rPr lang="ja-JP" altLang="en-US" sz="2000" b="1" dirty="0">
                <a:latin typeface="ＭＳ ゴシック" panose="020B0609070205080204" pitchFamily="49" charset="-128"/>
                <a:ea typeface="ＭＳ ゴシック" panose="020B0609070205080204" pitchFamily="49" charset="-128"/>
              </a:rPr>
              <a:t>（保健所を</a:t>
            </a:r>
            <a:r>
              <a:rPr lang="ja-JP" altLang="en-US" sz="2000" b="1" dirty="0" smtClean="0">
                <a:latin typeface="ＭＳ ゴシック" panose="020B0609070205080204" pitchFamily="49" charset="-128"/>
                <a:ea typeface="ＭＳ ゴシック" panose="020B0609070205080204" pitchFamily="49" charset="-128"/>
              </a:rPr>
              <a:t>設置する</a:t>
            </a:r>
            <a:r>
              <a:rPr lang="ja-JP" altLang="en-US" sz="2000" b="1" dirty="0">
                <a:latin typeface="ＭＳ ゴシック" panose="020B0609070205080204" pitchFamily="49" charset="-128"/>
                <a:ea typeface="ＭＳ ゴシック" panose="020B0609070205080204" pitchFamily="49" charset="-128"/>
              </a:rPr>
              <a:t>市及び特別区（以下「保健所設置市等」という。）を</a:t>
            </a:r>
            <a:r>
              <a:rPr lang="ja-JP" altLang="en-US" sz="2000" b="1" dirty="0" smtClean="0">
                <a:latin typeface="ＭＳ ゴシック" panose="020B0609070205080204" pitchFamily="49" charset="-128"/>
                <a:ea typeface="ＭＳ ゴシック" panose="020B0609070205080204" pitchFamily="49" charset="-128"/>
              </a:rPr>
              <a:t>除く。</a:t>
            </a:r>
            <a:r>
              <a:rPr lang="ja-JP" altLang="en-US" sz="2000" b="1" dirty="0">
                <a:latin typeface="ＭＳ ゴシック" panose="020B0609070205080204" pitchFamily="49" charset="-128"/>
                <a:ea typeface="ＭＳ ゴシック" panose="020B0609070205080204" pitchFamily="49" charset="-128"/>
              </a:rPr>
              <a:t>）</a:t>
            </a:r>
            <a:r>
              <a:rPr lang="ja-JP" altLang="en-US" sz="2000" b="1" dirty="0">
                <a:solidFill>
                  <a:srgbClr val="FF0000"/>
                </a:solidFill>
                <a:latin typeface="ＭＳ ゴシック" panose="020B0609070205080204" pitchFamily="49" charset="-128"/>
                <a:ea typeface="ＭＳ ゴシック" panose="020B0609070205080204" pitchFamily="49" charset="-128"/>
              </a:rPr>
              <a:t>の意見を聴かなければならない</a:t>
            </a:r>
            <a:r>
              <a:rPr lang="ja-JP" altLang="en-US" sz="2000" b="1" dirty="0" smtClean="0">
                <a:latin typeface="ＭＳ ゴシック" panose="020B0609070205080204" pitchFamily="49" charset="-128"/>
                <a:ea typeface="ＭＳ ゴシック" panose="020B0609070205080204" pitchFamily="49" charset="-128"/>
              </a:rPr>
              <a:t>。</a:t>
            </a:r>
            <a:endParaRPr lang="en-US" altLang="ja-JP" sz="2000" b="1" dirty="0" smtClean="0">
              <a:latin typeface="ＭＳ ゴシック" panose="020B0609070205080204" pitchFamily="49" charset="-128"/>
              <a:ea typeface="ＭＳ ゴシック" panose="020B0609070205080204" pitchFamily="49" charset="-128"/>
            </a:endParaRPr>
          </a:p>
          <a:p>
            <a:pPr marL="361950" indent="-361950"/>
            <a:endParaRPr lang="en-US" altLang="ja-JP" sz="2000" b="1" dirty="0" smtClean="0">
              <a:latin typeface="ＭＳ ゴシック" panose="020B0609070205080204" pitchFamily="49" charset="-128"/>
              <a:ea typeface="ＭＳ ゴシック" panose="020B0609070205080204" pitchFamily="49" charset="-128"/>
            </a:endParaRPr>
          </a:p>
          <a:p>
            <a:pPr marL="361950" indent="-361950"/>
            <a:r>
              <a:rPr lang="ja-JP" altLang="en-US" sz="2000" b="1" dirty="0" smtClean="0">
                <a:latin typeface="ＭＳ ゴシック" panose="020B0609070205080204" pitchFamily="49" charset="-128"/>
                <a:ea typeface="ＭＳ ゴシック" panose="020B0609070205080204" pitchFamily="49" charset="-128"/>
              </a:rPr>
              <a:t>１４ </a:t>
            </a:r>
            <a:r>
              <a:rPr lang="ja-JP" altLang="en-US" sz="2000" b="1" dirty="0" smtClean="0">
                <a:solidFill>
                  <a:srgbClr val="FF0000"/>
                </a:solidFill>
                <a:latin typeface="ＭＳ ゴシック" panose="020B0609070205080204" pitchFamily="49" charset="-128"/>
                <a:ea typeface="ＭＳ ゴシック" panose="020B0609070205080204" pitchFamily="49" charset="-128"/>
              </a:rPr>
              <a:t>保健所</a:t>
            </a:r>
            <a:r>
              <a:rPr lang="ja-JP" altLang="en-US" sz="2000" b="1" dirty="0">
                <a:solidFill>
                  <a:srgbClr val="FF0000"/>
                </a:solidFill>
                <a:latin typeface="ＭＳ ゴシック" panose="020B0609070205080204" pitchFamily="49" charset="-128"/>
                <a:ea typeface="ＭＳ ゴシック" panose="020B0609070205080204" pitchFamily="49" charset="-128"/>
              </a:rPr>
              <a:t>設置市等は</a:t>
            </a:r>
            <a:r>
              <a:rPr lang="ja-JP" altLang="en-US" sz="2000" b="1" dirty="0">
                <a:latin typeface="ＭＳ ゴシック" panose="020B0609070205080204" pitchFamily="49" charset="-128"/>
                <a:ea typeface="ＭＳ ゴシック" panose="020B0609070205080204" pitchFamily="49" charset="-128"/>
              </a:rPr>
              <a:t>、基本指針及び当該保健所設置市等の区域を管轄する</a:t>
            </a:r>
            <a:r>
              <a:rPr lang="ja-JP" altLang="en-US" sz="2000" b="1" dirty="0" smtClean="0">
                <a:solidFill>
                  <a:srgbClr val="FF0000"/>
                </a:solidFill>
                <a:latin typeface="ＭＳ ゴシック" panose="020B0609070205080204" pitchFamily="49" charset="-128"/>
                <a:ea typeface="ＭＳ ゴシック" panose="020B0609070205080204" pitchFamily="49" charset="-128"/>
              </a:rPr>
              <a:t>都道府県が</a:t>
            </a:r>
            <a:r>
              <a:rPr lang="ja-JP" altLang="en-US" sz="2000" b="1" dirty="0">
                <a:solidFill>
                  <a:srgbClr val="FF0000"/>
                </a:solidFill>
                <a:latin typeface="ＭＳ ゴシック" panose="020B0609070205080204" pitchFamily="49" charset="-128"/>
                <a:ea typeface="ＭＳ ゴシック" panose="020B0609070205080204" pitchFamily="49" charset="-128"/>
              </a:rPr>
              <a:t>定める予防計画に</a:t>
            </a:r>
            <a:r>
              <a:rPr lang="ja-JP" altLang="en-US" sz="2000" b="1" dirty="0" smtClean="0">
                <a:solidFill>
                  <a:srgbClr val="FF0000"/>
                </a:solidFill>
                <a:latin typeface="ＭＳ ゴシック" panose="020B0609070205080204" pitchFamily="49" charset="-128"/>
                <a:ea typeface="ＭＳ ゴシック" panose="020B0609070205080204" pitchFamily="49" charset="-128"/>
              </a:rPr>
              <a:t>即して</a:t>
            </a:r>
            <a:r>
              <a:rPr lang="ja-JP" altLang="en-US" sz="2000" b="1" dirty="0">
                <a:latin typeface="ＭＳ ゴシック" panose="020B0609070205080204" pitchFamily="49" charset="-128"/>
                <a:ea typeface="ＭＳ ゴシック" panose="020B0609070205080204" pitchFamily="49" charset="-128"/>
              </a:rPr>
              <a:t>、</a:t>
            </a:r>
            <a:r>
              <a:rPr lang="ja-JP" altLang="en-US" sz="2000" b="1" dirty="0">
                <a:solidFill>
                  <a:srgbClr val="FF0000"/>
                </a:solidFill>
                <a:latin typeface="ＭＳ ゴシック" panose="020B0609070205080204" pitchFamily="49" charset="-128"/>
                <a:ea typeface="ＭＳ ゴシック" panose="020B0609070205080204" pitchFamily="49" charset="-128"/>
              </a:rPr>
              <a:t>予防計画を定めなければならない</a:t>
            </a:r>
            <a:r>
              <a:rPr lang="ja-JP" altLang="en-US" sz="2000" b="1" dirty="0">
                <a:latin typeface="ＭＳ ゴシック" panose="020B0609070205080204" pitchFamily="49" charset="-128"/>
                <a:ea typeface="ＭＳ ゴシック" panose="020B0609070205080204" pitchFamily="49" charset="-128"/>
              </a:rPr>
              <a:t>。</a:t>
            </a:r>
          </a:p>
          <a:p>
            <a:endParaRPr lang="ja-JP" altLang="en-US" sz="2000" b="1" dirty="0">
              <a:latin typeface="ＭＳ ゴシック" panose="020B0609070205080204" pitchFamily="49" charset="-128"/>
              <a:ea typeface="ＭＳ ゴシック" panose="020B0609070205080204" pitchFamily="49" charset="-128"/>
            </a:endParaRPr>
          </a:p>
          <a:p>
            <a:endParaRPr lang="ja-JP" altLang="en-US" sz="2000" b="1" dirty="0">
              <a:latin typeface="ＭＳ ゴシック" panose="020B0609070205080204" pitchFamily="49" charset="-128"/>
              <a:ea typeface="ＭＳ ゴシック" panose="020B0609070205080204" pitchFamily="49" charset="-128"/>
            </a:endParaRPr>
          </a:p>
        </p:txBody>
      </p:sp>
      <p:sp>
        <p:nvSpPr>
          <p:cNvPr id="2" name="正方形/長方形 1"/>
          <p:cNvSpPr/>
          <p:nvPr/>
        </p:nvSpPr>
        <p:spPr>
          <a:xfrm>
            <a:off x="0" y="-1"/>
            <a:ext cx="9906000" cy="445273"/>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a:latin typeface="ＭＳ ゴシック" panose="020B0609070205080204" pitchFamily="49" charset="-128"/>
                <a:ea typeface="ＭＳ ゴシック" panose="020B0609070205080204" pitchFamily="49" charset="-128"/>
              </a:rPr>
              <a:t>感染症の予防及び感染症の患者に対する医療に関する</a:t>
            </a:r>
            <a:r>
              <a:rPr lang="ja-JP" altLang="en-US" b="1" dirty="0" smtClean="0">
                <a:latin typeface="ＭＳ ゴシック" panose="020B0609070205080204" pitchFamily="49" charset="-128"/>
                <a:ea typeface="ＭＳ ゴシック" panose="020B0609070205080204" pitchFamily="49" charset="-128"/>
              </a:rPr>
              <a:t>法律（感染症法）</a:t>
            </a:r>
            <a:r>
              <a:rPr lang="en-US" altLang="ja-JP" b="1" dirty="0" smtClean="0">
                <a:latin typeface="ＭＳ ゴシック" panose="020B0609070205080204" pitchFamily="49" charset="-128"/>
                <a:ea typeface="ＭＳ ゴシック" panose="020B0609070205080204" pitchFamily="49" charset="-128"/>
              </a:rPr>
              <a:t>(</a:t>
            </a:r>
            <a:r>
              <a:rPr lang="ja-JP" altLang="en-US" b="1" dirty="0">
                <a:latin typeface="ＭＳ ゴシック" panose="020B0609070205080204" pitchFamily="49" charset="-128"/>
                <a:ea typeface="ＭＳ ゴシック" panose="020B0609070205080204" pitchFamily="49" charset="-128"/>
              </a:rPr>
              <a:t>抜粋</a:t>
            </a:r>
            <a:r>
              <a:rPr lang="en-US" altLang="ja-JP" b="1" dirty="0">
                <a:latin typeface="ＭＳ ゴシック" panose="020B0609070205080204" pitchFamily="49" charset="-128"/>
                <a:ea typeface="ＭＳ ゴシック" panose="020B0609070205080204" pitchFamily="49" charset="-128"/>
              </a:rPr>
              <a:t>) </a:t>
            </a:r>
          </a:p>
        </p:txBody>
      </p:sp>
      <p:sp>
        <p:nvSpPr>
          <p:cNvPr id="5"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3</a:t>
            </a:r>
            <a:endParaRPr kumimoji="1" lang="ja-JP" altLang="en-US" sz="4000" dirty="0"/>
          </a:p>
        </p:txBody>
      </p:sp>
    </p:spTree>
    <p:extLst>
      <p:ext uri="{BB962C8B-B14F-4D97-AF65-F5344CB8AC3E}">
        <p14:creationId xmlns:p14="http://schemas.microsoft.com/office/powerpoint/2010/main" val="3838961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6000" cy="322326"/>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a:latin typeface="ＭＳ ゴシック" panose="020B0609070205080204" pitchFamily="49" charset="-128"/>
                <a:ea typeface="ＭＳ ゴシック" panose="020B0609070205080204" pitchFamily="49" charset="-128"/>
              </a:rPr>
              <a:t>都道府県の「予防計画」の記載事項の充実等</a:t>
            </a:r>
          </a:p>
        </p:txBody>
      </p:sp>
      <p:sp>
        <p:nvSpPr>
          <p:cNvPr id="3" name="テキスト ボックス 2"/>
          <p:cNvSpPr txBox="1"/>
          <p:nvPr/>
        </p:nvSpPr>
        <p:spPr>
          <a:xfrm>
            <a:off x="323206" y="6627168"/>
            <a:ext cx="3651784" cy="230832"/>
          </a:xfrm>
          <a:prstGeom prst="rect">
            <a:avLst/>
          </a:prstGeom>
          <a:noFill/>
        </p:spPr>
        <p:txBody>
          <a:bodyPr wrap="square" rtlCol="0">
            <a:spAutoFit/>
          </a:bodyPr>
          <a:lstStyle/>
          <a:p>
            <a:r>
              <a:rPr lang="ja-JP" altLang="en-US" sz="900" dirty="0">
                <a:latin typeface="ＭＳ 明朝" panose="02020609040205080304" pitchFamily="17" charset="-128"/>
                <a:ea typeface="ＭＳ 明朝" panose="02020609040205080304" pitchFamily="17" charset="-128"/>
              </a:rPr>
              <a:t>（</a:t>
            </a:r>
            <a:r>
              <a:rPr lang="en-US" altLang="ja-JP" sz="900" dirty="0">
                <a:latin typeface="ＭＳ 明朝" panose="02020609040205080304" pitchFamily="17" charset="-128"/>
                <a:ea typeface="ＭＳ 明朝" panose="02020609040205080304" pitchFamily="17" charset="-128"/>
              </a:rPr>
              <a:t>R5.4.10</a:t>
            </a:r>
            <a:r>
              <a:rPr lang="zh-TW" altLang="en-US" sz="900" dirty="0">
                <a:latin typeface="ＭＳ 明朝" panose="02020609040205080304" pitchFamily="17" charset="-128"/>
                <a:ea typeface="ＭＳ 明朝" panose="02020609040205080304" pitchFamily="17" charset="-128"/>
              </a:rPr>
              <a:t>厚生科学審議会地域保健健康増進栄養部会</a:t>
            </a:r>
            <a:r>
              <a:rPr lang="ja-JP" altLang="en-US" sz="900" dirty="0">
                <a:latin typeface="ＭＳ 明朝" panose="02020609040205080304" pitchFamily="17" charset="-128"/>
                <a:ea typeface="ＭＳ 明朝" panose="02020609040205080304" pitchFamily="17" charset="-128"/>
              </a:rPr>
              <a:t>資料）</a:t>
            </a:r>
          </a:p>
        </p:txBody>
      </p:sp>
      <p:sp>
        <p:nvSpPr>
          <p:cNvPr id="5" name="テキスト ボックス 4"/>
          <p:cNvSpPr txBox="1"/>
          <p:nvPr/>
        </p:nvSpPr>
        <p:spPr>
          <a:xfrm>
            <a:off x="540025" y="322327"/>
            <a:ext cx="8794143" cy="595377"/>
          </a:xfrm>
          <a:prstGeom prst="rect">
            <a:avLst/>
          </a:prstGeom>
          <a:noFill/>
          <a:ln w="12700">
            <a:noFill/>
          </a:ln>
        </p:spPr>
        <p:txBody>
          <a:bodyPr wrap="square" rtlCol="0" anchor="ctr" anchorCtr="0">
            <a:noAutofit/>
          </a:bodyPr>
          <a:lstStyle/>
          <a:p>
            <a:r>
              <a:rPr lang="ja-JP" altLang="en-US" sz="1200" b="1" dirty="0">
                <a:latin typeface="+mn-ea"/>
              </a:rPr>
              <a:t>　</a:t>
            </a:r>
            <a:r>
              <a:rPr lang="ja-JP" altLang="en-US" sz="1100" b="1" dirty="0">
                <a:latin typeface="ＭＳ ゴシック" panose="020B0609070205080204" pitchFamily="49" charset="-128"/>
                <a:ea typeface="ＭＳ ゴシック" panose="020B0609070205080204" pitchFamily="49" charset="-128"/>
              </a:rPr>
              <a:t>平時からの備えを確実に推進するため</a:t>
            </a:r>
            <a:r>
              <a:rPr lang="en-US" altLang="ja-JP" sz="1100" b="1" dirty="0">
                <a:latin typeface="ＭＳ ゴシック" panose="020B0609070205080204" pitchFamily="49" charset="-128"/>
                <a:ea typeface="ＭＳ ゴシック" panose="020B0609070205080204" pitchFamily="49" charset="-128"/>
              </a:rPr>
              <a:t>､</a:t>
            </a:r>
            <a:r>
              <a:rPr lang="ja-JP" altLang="en-US" sz="1100" b="1" u="sng" dirty="0">
                <a:solidFill>
                  <a:srgbClr val="FF0000"/>
                </a:solidFill>
                <a:latin typeface="ＭＳ ゴシック" panose="020B0609070205080204" pitchFamily="49" charset="-128"/>
                <a:ea typeface="ＭＳ ゴシック" panose="020B0609070205080204" pitchFamily="49" charset="-128"/>
              </a:rPr>
              <a:t>都道府県の 「予防計画」の記載事項を充実 </a:t>
            </a:r>
            <a:r>
              <a:rPr lang="ja-JP" altLang="en-US" sz="1100" b="1" dirty="0">
                <a:latin typeface="ＭＳ ゴシック" panose="020B0609070205080204" pitchFamily="49" charset="-128"/>
                <a:ea typeface="ＭＳ ゴシック" panose="020B0609070205080204" pitchFamily="49" charset="-128"/>
              </a:rPr>
              <a:t>。記載事項を追加するとともに</a:t>
            </a:r>
            <a:r>
              <a:rPr lang="en-US" altLang="ja-JP" sz="1100" b="1" dirty="0">
                <a:latin typeface="ＭＳ ゴシック" panose="020B0609070205080204" pitchFamily="49" charset="-128"/>
                <a:ea typeface="ＭＳ ゴシック" panose="020B0609070205080204" pitchFamily="49" charset="-128"/>
              </a:rPr>
              <a:t>､</a:t>
            </a:r>
            <a:r>
              <a:rPr lang="ja-JP" altLang="en-US" sz="1100" b="1" dirty="0">
                <a:latin typeface="ＭＳ ゴシック" panose="020B0609070205080204" pitchFamily="49" charset="-128"/>
                <a:ea typeface="ＭＳ ゴシック" panose="020B0609070205080204" pitchFamily="49" charset="-128"/>
              </a:rPr>
              <a:t> 病床・外来・医療人材・後方支援・検査能力等の確保について</a:t>
            </a:r>
            <a:r>
              <a:rPr lang="ja-JP" altLang="en-US" sz="1100" b="1" u="sng" dirty="0">
                <a:solidFill>
                  <a:srgbClr val="FF0000"/>
                </a:solidFill>
                <a:latin typeface="ＭＳ ゴシック" panose="020B0609070205080204" pitchFamily="49" charset="-128"/>
                <a:ea typeface="ＭＳ ゴシック" panose="020B0609070205080204" pitchFamily="49" charset="-128"/>
              </a:rPr>
              <a:t>数値目標を明記</a:t>
            </a:r>
            <a:r>
              <a:rPr lang="ja-JP" altLang="en-US" sz="1100" b="1" dirty="0">
                <a:latin typeface="ＭＳ ゴシック" panose="020B0609070205080204" pitchFamily="49" charset="-128"/>
                <a:ea typeface="ＭＳ ゴシック" panose="020B0609070205080204" pitchFamily="49" charset="-128"/>
              </a:rPr>
              <a:t>。</a:t>
            </a:r>
          </a:p>
          <a:p>
            <a:r>
              <a:rPr lang="ja-JP" altLang="en-US" sz="1100" b="1" dirty="0">
                <a:latin typeface="ＭＳ ゴシック" panose="020B0609070205080204" pitchFamily="49" charset="-128"/>
                <a:ea typeface="ＭＳ ゴシック" panose="020B0609070205080204" pitchFamily="49" charset="-128"/>
              </a:rPr>
              <a:t>（新たに</a:t>
            </a:r>
            <a:r>
              <a:rPr lang="ja-JP" altLang="en-US" sz="1100" b="1" u="sng" dirty="0">
                <a:solidFill>
                  <a:srgbClr val="FF0000"/>
                </a:solidFill>
                <a:latin typeface="ＭＳ ゴシック" panose="020B0609070205080204" pitchFamily="49" charset="-128"/>
                <a:ea typeface="ＭＳ ゴシック" panose="020B0609070205080204" pitchFamily="49" charset="-128"/>
              </a:rPr>
              <a:t>保健所設置市</a:t>
            </a:r>
            <a:r>
              <a:rPr lang="ja-JP" altLang="en-US" sz="1100" b="1" dirty="0">
                <a:latin typeface="ＭＳ ゴシック" panose="020B0609070205080204" pitchFamily="49" charset="-128"/>
                <a:ea typeface="ＭＳ ゴシック" panose="020B0609070205080204" pitchFamily="49" charset="-128"/>
              </a:rPr>
              <a:t>・特別区</a:t>
            </a:r>
            <a:r>
              <a:rPr lang="ja-JP" altLang="en-US" sz="1100" b="1" u="sng" dirty="0">
                <a:solidFill>
                  <a:srgbClr val="FF0000"/>
                </a:solidFill>
                <a:latin typeface="ＭＳ ゴシック" panose="020B0609070205080204" pitchFamily="49" charset="-128"/>
                <a:ea typeface="ＭＳ ゴシック" panose="020B0609070205080204" pitchFamily="49" charset="-128"/>
              </a:rPr>
              <a:t>にも予防計画の策定を義務付け</a:t>
            </a:r>
            <a:r>
              <a:rPr lang="ja-JP" altLang="en-US" sz="1100" b="1" dirty="0">
                <a:latin typeface="ＭＳ ゴシック" panose="020B0609070205080204" pitchFamily="49" charset="-128"/>
                <a:ea typeface="ＭＳ ゴシック" panose="020B0609070205080204" pitchFamily="49" charset="-128"/>
              </a:rPr>
              <a:t>。ただし</a:t>
            </a:r>
            <a:r>
              <a:rPr lang="en-US" altLang="ja-JP" sz="1100" b="1" dirty="0">
                <a:latin typeface="ＭＳ ゴシック" panose="020B0609070205080204" pitchFamily="49" charset="-128"/>
                <a:ea typeface="ＭＳ ゴシック" panose="020B0609070205080204" pitchFamily="49" charset="-128"/>
              </a:rPr>
              <a:t>､</a:t>
            </a:r>
            <a:r>
              <a:rPr lang="ja-JP" altLang="en-US" sz="1100" b="1" dirty="0">
                <a:latin typeface="ＭＳ ゴシック" panose="020B0609070205080204" pitchFamily="49" charset="-128"/>
                <a:ea typeface="ＭＳ ゴシック" panose="020B0609070205080204" pitchFamily="49" charset="-128"/>
              </a:rPr>
              <a:t>記載事項は★義務と☆任意を付した部分に限る</a:t>
            </a:r>
            <a:r>
              <a:rPr lang="en-US" altLang="ja-JP" sz="1100" b="1" dirty="0">
                <a:latin typeface="ＭＳ ゴシック" panose="020B0609070205080204" pitchFamily="49" charset="-128"/>
                <a:ea typeface="ＭＳ ゴシック" panose="020B0609070205080204" pitchFamily="49" charset="-128"/>
              </a:rPr>
              <a:t>｡)</a:t>
            </a:r>
            <a:endParaRPr lang="ja-JP" altLang="en-US" sz="1100" b="1"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400876" y="6023048"/>
            <a:ext cx="9072438" cy="604299"/>
          </a:xfrm>
          <a:prstGeom prst="rect">
            <a:avLst/>
          </a:prstGeom>
          <a:noFill/>
          <a:ln w="12700">
            <a:noFill/>
          </a:ln>
        </p:spPr>
        <p:txBody>
          <a:bodyPr wrap="square" rtlCol="0" anchor="ctr" anchorCtr="0">
            <a:noAutofit/>
          </a:bodyPr>
          <a:lstStyle/>
          <a:p>
            <a:r>
              <a:rPr lang="ja-JP" altLang="en-US" sz="1000" b="1" dirty="0">
                <a:latin typeface="ＭＳ 明朝" panose="02020609040205080304" pitchFamily="17" charset="-128"/>
                <a:ea typeface="ＭＳ 明朝" panose="02020609040205080304" pitchFamily="17" charset="-128"/>
              </a:rPr>
              <a:t>（注１）予防計画の記載事項として、体制整備のための目標を追加。上記は、現時点で想定している数値目標の例。具体的には、国の基本指針等に基づき、</a:t>
            </a:r>
            <a:endParaRPr lang="en-US" altLang="ja-JP" sz="1000" b="1" dirty="0">
              <a:latin typeface="ＭＳ 明朝" panose="02020609040205080304" pitchFamily="17" charset="-128"/>
              <a:ea typeface="ＭＳ 明朝" panose="02020609040205080304" pitchFamily="17" charset="-128"/>
            </a:endParaRPr>
          </a:p>
          <a:p>
            <a:r>
              <a:rPr lang="ja-JP" altLang="en-US" sz="1000" b="1" dirty="0">
                <a:latin typeface="ＭＳ 明朝" panose="02020609040205080304" pitchFamily="17" charset="-128"/>
                <a:ea typeface="ＭＳ 明朝" panose="02020609040205080304" pitchFamily="17" charset="-128"/>
              </a:rPr>
              <a:t>　　　各都道府県において設定。対象となる感染症は、新型インフルエンザ等感染症、指定感染症、新感染症。計画期間は６年。</a:t>
            </a:r>
          </a:p>
          <a:p>
            <a:r>
              <a:rPr lang="ja-JP" altLang="en-US" sz="1000" b="1" dirty="0">
                <a:latin typeface="ＭＳ 明朝" panose="02020609040205080304" pitchFamily="17" charset="-128"/>
                <a:ea typeface="ＭＳ 明朝" panose="02020609040205080304" pitchFamily="17" charset="-128"/>
              </a:rPr>
              <a:t>（注２）都道府県等は、予防計画の策定にあたって、医療計画や新型インフルエンザ等対策特別措置法に基づく行動計画との整合性を確保。</a:t>
            </a:r>
          </a:p>
        </p:txBody>
      </p:sp>
      <p:graphicFrame>
        <p:nvGraphicFramePr>
          <p:cNvPr id="7" name="表 6"/>
          <p:cNvGraphicFramePr>
            <a:graphicFrameLocks noGrp="1"/>
          </p:cNvGraphicFramePr>
          <p:nvPr>
            <p:extLst/>
          </p:nvPr>
        </p:nvGraphicFramePr>
        <p:xfrm>
          <a:off x="520148" y="902585"/>
          <a:ext cx="8794143" cy="5120640"/>
        </p:xfrm>
        <a:graphic>
          <a:graphicData uri="http://schemas.openxmlformats.org/drawingml/2006/table">
            <a:tbl>
              <a:tblPr firstRow="1" bandRow="1">
                <a:tableStyleId>{5C22544A-7EE6-4342-B048-85BDC9FD1C3A}</a:tableStyleId>
              </a:tblPr>
              <a:tblGrid>
                <a:gridCol w="1184746">
                  <a:extLst>
                    <a:ext uri="{9D8B030D-6E8A-4147-A177-3AD203B41FA5}">
                      <a16:colId xmlns:a16="http://schemas.microsoft.com/office/drawing/2014/main" val="3004172415"/>
                    </a:ext>
                  </a:extLst>
                </a:gridCol>
                <a:gridCol w="349858">
                  <a:extLst>
                    <a:ext uri="{9D8B030D-6E8A-4147-A177-3AD203B41FA5}">
                      <a16:colId xmlns:a16="http://schemas.microsoft.com/office/drawing/2014/main" val="1900914336"/>
                    </a:ext>
                  </a:extLst>
                </a:gridCol>
                <a:gridCol w="1510748">
                  <a:extLst>
                    <a:ext uri="{9D8B030D-6E8A-4147-A177-3AD203B41FA5}">
                      <a16:colId xmlns:a16="http://schemas.microsoft.com/office/drawing/2014/main" val="2691620089"/>
                    </a:ext>
                  </a:extLst>
                </a:gridCol>
                <a:gridCol w="954156">
                  <a:extLst>
                    <a:ext uri="{9D8B030D-6E8A-4147-A177-3AD203B41FA5}">
                      <a16:colId xmlns:a16="http://schemas.microsoft.com/office/drawing/2014/main" val="1606638260"/>
                    </a:ext>
                  </a:extLst>
                </a:gridCol>
                <a:gridCol w="1089329">
                  <a:extLst>
                    <a:ext uri="{9D8B030D-6E8A-4147-A177-3AD203B41FA5}">
                      <a16:colId xmlns:a16="http://schemas.microsoft.com/office/drawing/2014/main" val="3526003932"/>
                    </a:ext>
                  </a:extLst>
                </a:gridCol>
                <a:gridCol w="3705306">
                  <a:extLst>
                    <a:ext uri="{9D8B030D-6E8A-4147-A177-3AD203B41FA5}">
                      <a16:colId xmlns:a16="http://schemas.microsoft.com/office/drawing/2014/main" val="1479255383"/>
                    </a:ext>
                  </a:extLst>
                </a:gridCol>
              </a:tblGrid>
              <a:tr h="237567">
                <a:tc gridSpan="2">
                  <a:txBody>
                    <a:bodyPr/>
                    <a:lstStyle/>
                    <a:p>
                      <a:pPr algn="ct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現行の予防計画の</a:t>
                      </a:r>
                      <a:endParaRPr kumimoji="1" lang="en-US" altLang="ja-JP" sz="1200" b="1" dirty="0" smtClean="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記載事項</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a:p>
                  </a:txBody>
                  <a:tcPr/>
                </a:tc>
                <a:tc gridSpan="3">
                  <a:txBody>
                    <a:bodyPr/>
                    <a:lstStyle/>
                    <a:p>
                      <a:pPr algn="ct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予防計画に追加する記載事項</a:t>
                      </a: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体制整備の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数値目標の例</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（注１）</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509389288"/>
                  </a:ext>
                </a:extLst>
              </a:tr>
              <a:tr h="198671">
                <a:tc gridSpan="4">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１　感染症の発生の予防・まん延の防止のための施策★</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nchor="ctr"/>
                </a:tc>
                <a:tc>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anchor="ctr"/>
                </a:tc>
                <a:tc>
                  <a:txBody>
                    <a:bodyPr/>
                    <a:lstStyle/>
                    <a:p>
                      <a:pPr algn="l"/>
                      <a:endParaRPr kumimoji="1" lang="ja-JP" altLang="en-US" sz="10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8273752"/>
                  </a:ext>
                </a:extLst>
              </a:tr>
              <a:tr h="370840">
                <a:tc gridSpan="4">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２　医療提供体制の確保</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nchor="ct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tc>
                <a:tc>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・協定締結医療機関（</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入院</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確保病床数</a:t>
                      </a:r>
                    </a:p>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・協定締結医療機関（</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発熱外来</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医療機関数</a:t>
                      </a:r>
                    </a:p>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・協定締結医療機関（</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医療人材</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確保数</a:t>
                      </a:r>
                    </a:p>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・協定締結医療機関（</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後方支援</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医療機関数</a:t>
                      </a:r>
                    </a:p>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・協定締結医療機関（</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自宅療養者等への医療の提</a:t>
                      </a:r>
                      <a:endParaRPr kumimoji="1" lang="en-US" altLang="ja-JP" sz="1200" b="1" dirty="0" smtClean="0">
                        <a:solidFill>
                          <a:srgbClr val="FF0000"/>
                        </a:solidFill>
                        <a:latin typeface="ＭＳ ゴシック" panose="020B0609070205080204" pitchFamily="49" charset="-128"/>
                        <a:ea typeface="ＭＳ ゴシック" panose="020B0609070205080204" pitchFamily="49" charset="-128"/>
                      </a:endParaRPr>
                    </a:p>
                    <a:p>
                      <a:pPr algn="l"/>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　供</a:t>
                      </a:r>
                      <a:r>
                        <a:rPr kumimoji="1" lang="en-US" altLang="ja-JP" sz="1200" b="1"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医療機関数</a:t>
                      </a:r>
                    </a:p>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・協定締結医療機関（</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ＰＰＥ</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備蓄数量</a:t>
                      </a:r>
                      <a:endParaRPr kumimoji="1" lang="ja-JP" altLang="en-US" sz="1200" b="1" dirty="0">
                        <a:solidFill>
                          <a:srgbClr val="FF0000"/>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370744145"/>
                  </a:ext>
                </a:extLst>
              </a:tr>
              <a:tr h="273348">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1" dirty="0" smtClean="0">
                          <a:solidFill>
                            <a:schemeClr val="tx1"/>
                          </a:solidFill>
                          <a:latin typeface="ＭＳ ゴシック" panose="020B0609070205080204" pitchFamily="49" charset="-128"/>
                          <a:ea typeface="ＭＳ ゴシック" panose="020B0609070205080204" pitchFamily="49" charset="-128"/>
                        </a:rPr>
                        <a:t>①情報収集、調査研究☆</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mn-ea"/>
                        <a:ea typeface="+mn-ea"/>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4060648052"/>
                  </a:ext>
                </a:extLst>
              </a:tr>
              <a:tr h="370840">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②</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検査</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の実施体制・検査能力 の向上★</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mn-ea"/>
                        <a:ea typeface="+mn-ea"/>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検査の実施件数 </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（実施能力）★</a:t>
                      </a:r>
                    </a:p>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・検査設備の整備数★</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364162671"/>
                  </a:ext>
                </a:extLst>
              </a:tr>
              <a:tr h="233592">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③感染症の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患者の移送</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体制の確保★</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mn-ea"/>
                        <a:ea typeface="+mn-ea"/>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586857374"/>
                  </a:ext>
                </a:extLst>
              </a:tr>
              <a:tr h="269372">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④</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宿泊施設</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の確保☆</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mn-ea"/>
                        <a:ea typeface="+mn-ea"/>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・協定締結</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宿泊療養施設</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確保居室数 </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677574643"/>
                  </a:ext>
                </a:extLst>
              </a:tr>
              <a:tr h="370840">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gridSpan="4">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⑤</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宿泊療養・自宅療養</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体制の確保（医療に関する事項を除く）★</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pPr algn="l"/>
                      <a:endParaRPr kumimoji="1" lang="ja-JP" altLang="en-US" sz="1200" b="1" dirty="0">
                        <a:solidFill>
                          <a:schemeClr val="tx1"/>
                        </a:solidFill>
                        <a:latin typeface="+mn-ea"/>
                        <a:ea typeface="+mn-ea"/>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・協定締結医療機関（</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自宅療養者等への医療の提</a:t>
                      </a:r>
                      <a:endParaRPr kumimoji="1" lang="en-US" altLang="ja-JP" sz="1200" b="1" dirty="0" smtClean="0">
                        <a:solidFill>
                          <a:srgbClr val="FF0000"/>
                        </a:solidFill>
                        <a:latin typeface="ＭＳ ゴシック" panose="020B0609070205080204" pitchFamily="49" charset="-128"/>
                        <a:ea typeface="ＭＳ ゴシック" panose="020B0609070205080204" pitchFamily="49" charset="-128"/>
                      </a:endParaRPr>
                    </a:p>
                    <a:p>
                      <a:pPr algn="l"/>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　供</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医療機関数 </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（再掲）</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3726142224"/>
                  </a:ext>
                </a:extLst>
              </a:tr>
              <a:tr h="258305">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gridSpan="4">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⑥都道府県知事の指示権限･総合調整権限の発動要件</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pPr algn="l"/>
                      <a:endParaRPr kumimoji="1" lang="ja-JP" altLang="en-US" sz="1200" b="1" dirty="0">
                        <a:solidFill>
                          <a:schemeClr val="tx1"/>
                        </a:solidFill>
                        <a:latin typeface="+mn-ea"/>
                        <a:ea typeface="+mn-ea"/>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597533237"/>
                  </a:ext>
                </a:extLst>
              </a:tr>
              <a:tr h="249494">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gridSpan="4">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⑦</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人材</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の養成・資質の向上★</a:t>
                      </a:r>
                    </a:p>
                  </a:txBody>
                  <a:tcPr anchor="ctr"/>
                </a:tc>
                <a:tc hMerge="1">
                  <a:txBody>
                    <a:bodyPr/>
                    <a:lstStyle/>
                    <a:p>
                      <a:pPr algn="l"/>
                      <a:endParaRPr kumimoji="1" lang="ja-JP" altLang="en-US" sz="1200" b="1" dirty="0" smtClean="0">
                        <a:solidFill>
                          <a:schemeClr val="tx1"/>
                        </a:solidFill>
                        <a:latin typeface="+mn-ea"/>
                        <a:ea typeface="+mn-ea"/>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・医療従事者や保健所職員等の研修・訓練回数★</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87213015"/>
                  </a:ext>
                </a:extLst>
              </a:tr>
              <a:tr h="253470">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⑧</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保健所</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の体制整備★</a:t>
                      </a: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dirty="0" smtClean="0">
                        <a:solidFill>
                          <a:schemeClr val="tx1"/>
                        </a:solidFill>
                        <a:latin typeface="+mn-ea"/>
                        <a:ea typeface="+mn-ea"/>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377642781"/>
                  </a:ext>
                </a:extLst>
              </a:tr>
              <a:tr h="370840">
                <a:tc gridSpan="3">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３　緊急時の感染症の発生の予防・</a:t>
                      </a:r>
                      <a:r>
                        <a:rPr kumimoji="1" lang="ja-JP" altLang="en-US" sz="1200" b="1" dirty="0" err="1" smtClean="0">
                          <a:solidFill>
                            <a:schemeClr val="tx1"/>
                          </a:solidFill>
                          <a:latin typeface="ＭＳ ゴシック" panose="020B0609070205080204" pitchFamily="49" charset="-128"/>
                          <a:ea typeface="ＭＳ ゴシック" panose="020B0609070205080204" pitchFamily="49" charset="-128"/>
                        </a:rPr>
                        <a:t>まん</a:t>
                      </a:r>
                      <a:endParaRPr kumimoji="1" lang="en-US" altLang="ja-JP" sz="1200" b="1"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　延の防止、医療提供のための施策★</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a:p>
                  </a:txBody>
                  <a:tcPr/>
                </a:tc>
                <a:tc hMerge="1">
                  <a:txBody>
                    <a:bodyPr/>
                    <a:lstStyle/>
                    <a:p>
                      <a:endParaRPr kumimoji="1" lang="ja-JP" altLang="en-US"/>
                    </a:p>
                  </a:txBody>
                  <a:tcPr/>
                </a:tc>
                <a:tc gridSpan="2">
                  <a:txBody>
                    <a:bodyPr/>
                    <a:lstStyle/>
                    <a:p>
                      <a:pPr algn="l"/>
                      <a:r>
                        <a:rPr kumimoji="1" lang="en-US" altLang="ja-JP" sz="1200" b="1"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緊急時における検査の実施のための施策を追加。★</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a:p>
                  </a:txBody>
                  <a:tcPr/>
                </a:tc>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3122388598"/>
                  </a:ext>
                </a:extLst>
              </a:tr>
            </a:tbl>
          </a:graphicData>
        </a:graphic>
      </p:graphicFrame>
      <p:cxnSp>
        <p:nvCxnSpPr>
          <p:cNvPr id="9" name="直線コネクタ 8"/>
          <p:cNvCxnSpPr/>
          <p:nvPr/>
        </p:nvCxnSpPr>
        <p:spPr>
          <a:xfrm flipV="1">
            <a:off x="2050775" y="803082"/>
            <a:ext cx="15903" cy="56454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2042824" y="1343770"/>
            <a:ext cx="2480807" cy="23854"/>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4523630" y="1355698"/>
            <a:ext cx="0" cy="165784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1677064" y="3013544"/>
            <a:ext cx="284656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77064" y="3013544"/>
            <a:ext cx="7951" cy="256032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677063" y="5573864"/>
            <a:ext cx="189241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a:off x="3561522" y="5573865"/>
            <a:ext cx="15902" cy="44918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7677150" y="6472408"/>
            <a:ext cx="2228850" cy="365125"/>
          </a:xfrm>
        </p:spPr>
        <p:txBody>
          <a:bodyPr/>
          <a:lstStyle/>
          <a:p>
            <a:r>
              <a:rPr kumimoji="1" lang="en-US" altLang="ja-JP" sz="4000" dirty="0" smtClean="0"/>
              <a:t>4</a:t>
            </a:r>
            <a:endParaRPr kumimoji="1" lang="ja-JP" altLang="en-US" sz="4000" dirty="0"/>
          </a:p>
        </p:txBody>
      </p:sp>
    </p:spTree>
    <p:extLst>
      <p:ext uri="{BB962C8B-B14F-4D97-AF65-F5344CB8AC3E}">
        <p14:creationId xmlns:p14="http://schemas.microsoft.com/office/powerpoint/2010/main" val="2840863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012569" y="3068648"/>
            <a:ext cx="4736053" cy="3429962"/>
          </a:xfrm>
          <a:prstGeom prst="rect">
            <a:avLst/>
          </a:prstGeom>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894" b="1" dirty="0">
              <a:solidFill>
                <a:srgbClr val="000000"/>
              </a:solidFill>
              <a:latin typeface="游ゴシック" panose="020B0400000000000000" pitchFamily="50" charset="-128"/>
              <a:ea typeface="游ゴシック" panose="020B0400000000000000" pitchFamily="50" charset="-128"/>
            </a:endParaRPr>
          </a:p>
        </p:txBody>
      </p:sp>
      <p:graphicFrame>
        <p:nvGraphicFramePr>
          <p:cNvPr id="11" name="表 10"/>
          <p:cNvGraphicFramePr>
            <a:graphicFrameLocks noGrp="1"/>
          </p:cNvGraphicFramePr>
          <p:nvPr/>
        </p:nvGraphicFramePr>
        <p:xfrm>
          <a:off x="136788" y="606489"/>
          <a:ext cx="4736053" cy="5892134"/>
        </p:xfrm>
        <a:graphic>
          <a:graphicData uri="http://schemas.openxmlformats.org/drawingml/2006/table">
            <a:tbl>
              <a:tblPr/>
              <a:tblGrid>
                <a:gridCol w="682784">
                  <a:extLst>
                    <a:ext uri="{9D8B030D-6E8A-4147-A177-3AD203B41FA5}">
                      <a16:colId xmlns:a16="http://schemas.microsoft.com/office/drawing/2014/main" val="2595332300"/>
                    </a:ext>
                  </a:extLst>
                </a:gridCol>
                <a:gridCol w="733872">
                  <a:extLst>
                    <a:ext uri="{9D8B030D-6E8A-4147-A177-3AD203B41FA5}">
                      <a16:colId xmlns:a16="http://schemas.microsoft.com/office/drawing/2014/main" val="16850423"/>
                    </a:ext>
                  </a:extLst>
                </a:gridCol>
                <a:gridCol w="867303">
                  <a:extLst>
                    <a:ext uri="{9D8B030D-6E8A-4147-A177-3AD203B41FA5}">
                      <a16:colId xmlns:a16="http://schemas.microsoft.com/office/drawing/2014/main" val="4121968637"/>
                    </a:ext>
                  </a:extLst>
                </a:gridCol>
                <a:gridCol w="1734607">
                  <a:extLst>
                    <a:ext uri="{9D8B030D-6E8A-4147-A177-3AD203B41FA5}">
                      <a16:colId xmlns:a16="http://schemas.microsoft.com/office/drawing/2014/main" val="990694562"/>
                    </a:ext>
                  </a:extLst>
                </a:gridCol>
                <a:gridCol w="717487">
                  <a:extLst>
                    <a:ext uri="{9D8B030D-6E8A-4147-A177-3AD203B41FA5}">
                      <a16:colId xmlns:a16="http://schemas.microsoft.com/office/drawing/2014/main" val="2356202214"/>
                    </a:ext>
                  </a:extLst>
                </a:gridCol>
              </a:tblGrid>
              <a:tr h="324078">
                <a:tc>
                  <a:txBody>
                    <a:body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区　分</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区　域</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基準病床数</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指定医療機関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指定病床数</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176207186"/>
                  </a:ext>
                </a:extLst>
              </a:tr>
              <a:tr h="214156">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第一種</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北海道</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２</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市立札幌病院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２</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16032033"/>
                  </a:ext>
                </a:extLst>
              </a:tr>
              <a:tr h="214156">
                <a:tc rowSpan="24">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第二種</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南渡島</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6</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市立函館病院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6</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66342803"/>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南檜山</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北海道立江差病院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98297748"/>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北渡島檜山</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八雲総合病院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037052811"/>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札幌</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10</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市立札幌病院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6</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23048187"/>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後志</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小樽市立病院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2</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01426059"/>
                  </a:ext>
                </a:extLst>
              </a:tr>
              <a:tr h="21415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倶知安厚生病院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2</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458274975"/>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南空知</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岩見沢市立総合病院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55900406"/>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中空知</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砂川市立病院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93146956"/>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北空知</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深川市立病院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58885598"/>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西胆振</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市立室蘭総合病院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648264722"/>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東胆振</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苫小牧市立病院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41288146"/>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日高</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浦河赤十字病院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60520647"/>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上川中部</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6</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市立旭川病院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6</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459046636"/>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上川北部</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名寄市立総合病院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710248730"/>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富良野</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北海道社会事業協会富良野病院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91998049"/>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留萌</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留萌市立病院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02300946"/>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宗谷</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市立稚内病院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24604518"/>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北網</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北見赤十字病院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2</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79577938"/>
                  </a:ext>
                </a:extLst>
              </a:tr>
              <a:tr h="21415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網走厚生病院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2</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18361343"/>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遠紋</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広域紋別病院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2</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499412582"/>
                  </a:ext>
                </a:extLst>
              </a:tr>
              <a:tr h="21415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遠軽厚生病院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2</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31829146"/>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十勝</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6</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帯広厚生病院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6</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74122298"/>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釧路</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市立釧路総合病院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31248855"/>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根室</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市立根室病院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29053306"/>
                  </a:ext>
                </a:extLst>
              </a:tr>
              <a:tr h="214156">
                <a:tc gridSpan="2">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基準病床数 </a:t>
                      </a: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a:t>
                      </a: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第二種</a:t>
                      </a: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a:t>
                      </a: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　計</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96</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指定病床数 </a:t>
                      </a: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a:t>
                      </a: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第二種</a:t>
                      </a: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a:t>
                      </a: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 計</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92</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761338"/>
                  </a:ext>
                </a:extLst>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3448526134"/>
              </p:ext>
            </p:extLst>
          </p:nvPr>
        </p:nvGraphicFramePr>
        <p:xfrm>
          <a:off x="5012569" y="603548"/>
          <a:ext cx="4736054" cy="2348912"/>
        </p:xfrm>
        <a:graphic>
          <a:graphicData uri="http://schemas.openxmlformats.org/drawingml/2006/table">
            <a:tbl>
              <a:tblPr/>
              <a:tblGrid>
                <a:gridCol w="741019">
                  <a:extLst>
                    <a:ext uri="{9D8B030D-6E8A-4147-A177-3AD203B41FA5}">
                      <a16:colId xmlns:a16="http://schemas.microsoft.com/office/drawing/2014/main" val="380284026"/>
                    </a:ext>
                  </a:extLst>
                </a:gridCol>
                <a:gridCol w="667157">
                  <a:extLst>
                    <a:ext uri="{9D8B030D-6E8A-4147-A177-3AD203B41FA5}">
                      <a16:colId xmlns:a16="http://schemas.microsoft.com/office/drawing/2014/main" val="781820395"/>
                    </a:ext>
                  </a:extLst>
                </a:gridCol>
                <a:gridCol w="733872">
                  <a:extLst>
                    <a:ext uri="{9D8B030D-6E8A-4147-A177-3AD203B41FA5}">
                      <a16:colId xmlns:a16="http://schemas.microsoft.com/office/drawing/2014/main" val="3029200883"/>
                    </a:ext>
                  </a:extLst>
                </a:gridCol>
                <a:gridCol w="1801323">
                  <a:extLst>
                    <a:ext uri="{9D8B030D-6E8A-4147-A177-3AD203B41FA5}">
                      <a16:colId xmlns:a16="http://schemas.microsoft.com/office/drawing/2014/main" val="981603014"/>
                    </a:ext>
                  </a:extLst>
                </a:gridCol>
                <a:gridCol w="792683">
                  <a:extLst>
                    <a:ext uri="{9D8B030D-6E8A-4147-A177-3AD203B41FA5}">
                      <a16:colId xmlns:a16="http://schemas.microsoft.com/office/drawing/2014/main" val="3152779709"/>
                    </a:ext>
                  </a:extLst>
                </a:gridCol>
              </a:tblGrid>
              <a:tr h="290542">
                <a:tc>
                  <a:txBody>
                    <a:body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区　分</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区　域</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基準病床数</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指定医療機関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指定病床数</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834084061"/>
                  </a:ext>
                </a:extLst>
              </a:tr>
              <a:tr h="205837">
                <a:tc rowSpan="9">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結核病床</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（第二種感染症指定医療機関）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9">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北海道</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9">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46</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市立函館病院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10</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2285533"/>
                  </a:ext>
                </a:extLst>
              </a:tr>
              <a:tr h="20583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国立病院機構函館病院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0</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2322330"/>
                  </a:ext>
                </a:extLst>
              </a:tr>
              <a:tr h="20583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国立病院機構北海道医療センター</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21</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52833032"/>
                  </a:ext>
                </a:extLst>
              </a:tr>
              <a:tr h="20583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JCHO</a:t>
                      </a: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北海道病院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46</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5323221"/>
                  </a:ext>
                </a:extLst>
              </a:tr>
              <a:tr h="20583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小樽市立病院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397173690"/>
                  </a:ext>
                </a:extLst>
              </a:tr>
              <a:tr h="20583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砂川市立病院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6</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03837180"/>
                  </a:ext>
                </a:extLst>
              </a:tr>
              <a:tr h="20583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市立室蘭総合病院</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24</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41923425"/>
                  </a:ext>
                </a:extLst>
              </a:tr>
              <a:tr h="20583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国立病院機構旭川医療センター</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20</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07565776"/>
                  </a:ext>
                </a:extLst>
              </a:tr>
              <a:tr h="20583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市立釧路総合病院</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10</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93157429"/>
                  </a:ext>
                </a:extLst>
              </a:tr>
              <a:tr h="205837">
                <a:tc gridSpan="4">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指定病床数　計</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65" marB="423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141</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177550455"/>
                  </a:ext>
                </a:extLst>
              </a:tr>
            </a:tbl>
          </a:graphicData>
        </a:graphic>
      </p:graphicFrame>
      <p:sp>
        <p:nvSpPr>
          <p:cNvPr id="19" name="正方形/長方形 3"/>
          <p:cNvSpPr>
            <a:spLocks noChangeArrowheads="1"/>
          </p:cNvSpPr>
          <p:nvPr/>
        </p:nvSpPr>
        <p:spPr bwMode="auto">
          <a:xfrm>
            <a:off x="5153768" y="3199552"/>
            <a:ext cx="2868107" cy="263277"/>
          </a:xfrm>
          <a:prstGeom prst="rect">
            <a:avLst/>
          </a:prstGeom>
          <a:solidFill>
            <a:schemeClr val="tx1">
              <a:lumMod val="75000"/>
              <a:lumOff val="25000"/>
            </a:schemeClr>
          </a:solidFill>
          <a:ln>
            <a:noFill/>
          </a:ln>
        </p:spPr>
        <p:txBody>
          <a:bodyPr lIns="0" tIns="0" rIns="0" bIns="0" anchor="ctr"/>
          <a:lstStyle/>
          <a:p>
            <a:pPr marL="264747" indent="-264747">
              <a:buFont typeface="Wingdings" panose="05000000000000000000" pitchFamily="2" charset="2"/>
              <a:buChar char="Ø"/>
              <a:defRPr/>
            </a:pPr>
            <a:r>
              <a:rPr lang="zh-TW" altLang="en-US" sz="1112" b="1" dirty="0">
                <a:solidFill>
                  <a:srgbClr val="FFFFFF"/>
                </a:solidFill>
                <a:latin typeface="游ゴシック" panose="020B0400000000000000" pitchFamily="50" charset="-128"/>
                <a:ea typeface="游ゴシック" panose="020B0400000000000000" pitchFamily="50" charset="-128"/>
              </a:rPr>
              <a:t>第一種感染症指定医療機関</a:t>
            </a:r>
            <a:endParaRPr lang="en-US" altLang="ja-JP" sz="1112" b="1" dirty="0">
              <a:solidFill>
                <a:srgbClr val="FFFFFF"/>
              </a:solidFill>
              <a:latin typeface="游ゴシック" panose="020B0400000000000000" pitchFamily="50" charset="-128"/>
              <a:ea typeface="游ゴシック" panose="020B0400000000000000" pitchFamily="50" charset="-128"/>
            </a:endParaRPr>
          </a:p>
        </p:txBody>
      </p:sp>
      <p:sp>
        <p:nvSpPr>
          <p:cNvPr id="47296" name="正方形/長方形 3"/>
          <p:cNvSpPr>
            <a:spLocks noChangeArrowheads="1"/>
          </p:cNvSpPr>
          <p:nvPr/>
        </p:nvSpPr>
        <p:spPr bwMode="auto">
          <a:xfrm>
            <a:off x="5186126" y="3515779"/>
            <a:ext cx="4437477" cy="40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1450" indent="-171450">
              <a:defRPr>
                <a:solidFill>
                  <a:schemeClr val="tx1"/>
                </a:solidFill>
                <a:latin typeface="Calibri" panose="020F0502020204030204" pitchFamily="34" charset="0"/>
                <a:ea typeface="ＭＳ Ｐゴシック" panose="020B0600070205080204" pitchFamily="50" charset="-128"/>
              </a:defRPr>
            </a:lvl1pPr>
            <a:lvl2pPr>
              <a:defRPr>
                <a:solidFill>
                  <a:schemeClr val="tx1"/>
                </a:solidFill>
                <a:latin typeface="Calibri" panose="020F0502020204030204" pitchFamily="34" charset="0"/>
                <a:ea typeface="ＭＳ Ｐゴシック" panose="020B0600070205080204" pitchFamily="50" charset="-128"/>
              </a:defRPr>
            </a:lvl2pPr>
            <a:lvl3pPr>
              <a:defRPr>
                <a:solidFill>
                  <a:schemeClr val="tx1"/>
                </a:solidFill>
                <a:latin typeface="Calibri" panose="020F0502020204030204" pitchFamily="34" charset="0"/>
                <a:ea typeface="ＭＳ Ｐゴシック" panose="020B0600070205080204" pitchFamily="50" charset="-128"/>
              </a:defRPr>
            </a:lvl3pPr>
            <a:lvl4pPr>
              <a:defRPr>
                <a:solidFill>
                  <a:schemeClr val="tx1"/>
                </a:solidFill>
                <a:latin typeface="Calibri" panose="020F0502020204030204" pitchFamily="34" charset="0"/>
                <a:ea typeface="ＭＳ Ｐゴシック" panose="020B0600070205080204" pitchFamily="50" charset="-128"/>
              </a:defRPr>
            </a:lvl4pPr>
            <a:lvl5pPr>
              <a:defRPr>
                <a:solidFill>
                  <a:schemeClr val="tx1"/>
                </a:solidFill>
                <a:latin typeface="Calibri" panose="020F0502020204030204" pitchFamily="34" charset="0"/>
                <a:ea typeface="ＭＳ Ｐゴシック" panose="020B0600070205080204" pitchFamily="50" charset="-128"/>
              </a:defRPr>
            </a:lvl5pPr>
            <a:lvl6pPr marL="23193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6pPr>
            <a:lvl7pPr marL="27765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7pPr>
            <a:lvl8pPr marL="32337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8pPr>
            <a:lvl9pPr marL="36909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ü"/>
            </a:pPr>
            <a:r>
              <a:rPr lang="ja-JP" altLang="en-US" sz="834" b="1" dirty="0">
                <a:latin typeface="游ゴシック" panose="020B0400000000000000" pitchFamily="50" charset="-128"/>
                <a:ea typeface="游ゴシック" panose="020B0400000000000000" pitchFamily="50" charset="-128"/>
              </a:rPr>
              <a:t>一類感染症、二類感染症又は新型インフルエンザ等感染症の患者の入院を担当させる医療機関と知事が指定した病院</a:t>
            </a:r>
            <a:endParaRPr lang="en-US" altLang="ja-JP" sz="834" b="1" dirty="0">
              <a:latin typeface="游ゴシック" panose="020B0400000000000000" pitchFamily="50" charset="-128"/>
              <a:ea typeface="游ゴシック" panose="020B0400000000000000" pitchFamily="50" charset="-128"/>
            </a:endParaRPr>
          </a:p>
          <a:p>
            <a:pPr>
              <a:buFont typeface="Wingdings" panose="05000000000000000000" pitchFamily="2" charset="2"/>
              <a:buChar char="ü"/>
            </a:pPr>
            <a:r>
              <a:rPr lang="ja-JP" altLang="en-US" sz="834" b="1" dirty="0">
                <a:latin typeface="游ゴシック" panose="020B0400000000000000" pitchFamily="50" charset="-128"/>
                <a:ea typeface="游ゴシック" panose="020B0400000000000000" pitchFamily="50" charset="-128"/>
              </a:rPr>
              <a:t>配置基準は、都道府県に</a:t>
            </a:r>
            <a:r>
              <a:rPr lang="en-US" altLang="ja-JP" sz="834" b="1" dirty="0">
                <a:latin typeface="游ゴシック" panose="020B0400000000000000" pitchFamily="50" charset="-128"/>
                <a:ea typeface="游ゴシック" panose="020B0400000000000000" pitchFamily="50" charset="-128"/>
              </a:rPr>
              <a:t>1</a:t>
            </a:r>
            <a:r>
              <a:rPr lang="ja-JP" altLang="en-US" sz="834" b="1" dirty="0">
                <a:latin typeface="游ゴシック" panose="020B0400000000000000" pitchFamily="50" charset="-128"/>
                <a:ea typeface="游ゴシック" panose="020B0400000000000000" pitchFamily="50" charset="-128"/>
              </a:rPr>
              <a:t>カ所 </a:t>
            </a:r>
            <a:r>
              <a:rPr lang="en-US" altLang="ja-JP" sz="834" b="1" dirty="0">
                <a:latin typeface="游ゴシック" panose="020B0400000000000000" pitchFamily="50" charset="-128"/>
                <a:ea typeface="游ゴシック" panose="020B0400000000000000" pitchFamily="50" charset="-128"/>
              </a:rPr>
              <a:t>2</a:t>
            </a:r>
            <a:r>
              <a:rPr lang="ja-JP" altLang="en-US" sz="834" b="1" dirty="0">
                <a:latin typeface="游ゴシック" panose="020B0400000000000000" pitchFamily="50" charset="-128"/>
                <a:ea typeface="游ゴシック" panose="020B0400000000000000" pitchFamily="50" charset="-128"/>
              </a:rPr>
              <a:t>床</a:t>
            </a:r>
            <a:endParaRPr lang="en-US" altLang="ja-JP" sz="834" b="1" dirty="0">
              <a:latin typeface="游ゴシック" panose="020B0400000000000000" pitchFamily="50" charset="-128"/>
              <a:ea typeface="游ゴシック" panose="020B0400000000000000" pitchFamily="50" charset="-128"/>
            </a:endParaRPr>
          </a:p>
        </p:txBody>
      </p:sp>
      <p:sp>
        <p:nvSpPr>
          <p:cNvPr id="21" name="正方形/長方形 3"/>
          <p:cNvSpPr>
            <a:spLocks noChangeArrowheads="1"/>
          </p:cNvSpPr>
          <p:nvPr/>
        </p:nvSpPr>
        <p:spPr bwMode="auto">
          <a:xfrm>
            <a:off x="5153768" y="3990856"/>
            <a:ext cx="2868107" cy="263277"/>
          </a:xfrm>
          <a:prstGeom prst="rect">
            <a:avLst/>
          </a:prstGeom>
          <a:solidFill>
            <a:schemeClr val="tx1">
              <a:lumMod val="75000"/>
              <a:lumOff val="25000"/>
            </a:schemeClr>
          </a:solidFill>
          <a:ln>
            <a:noFill/>
          </a:ln>
        </p:spPr>
        <p:txBody>
          <a:bodyPr lIns="0" tIns="0" rIns="0" bIns="0" anchor="ctr"/>
          <a:lstStyle/>
          <a:p>
            <a:pPr marL="264747" indent="-264747">
              <a:buFont typeface="Wingdings" panose="05000000000000000000" pitchFamily="2" charset="2"/>
              <a:buChar char="Ø"/>
              <a:defRPr/>
            </a:pPr>
            <a:r>
              <a:rPr lang="zh-TW" altLang="en-US" sz="1112" b="1" dirty="0">
                <a:solidFill>
                  <a:srgbClr val="FFFFFF"/>
                </a:solidFill>
                <a:latin typeface="游ゴシック" panose="020B0400000000000000" pitchFamily="50" charset="-128"/>
                <a:ea typeface="游ゴシック" panose="020B0400000000000000" pitchFamily="50" charset="-128"/>
              </a:rPr>
              <a:t>第</a:t>
            </a:r>
            <a:r>
              <a:rPr lang="ja-JP" altLang="en-US" sz="1112" b="1" dirty="0">
                <a:solidFill>
                  <a:srgbClr val="FFFFFF"/>
                </a:solidFill>
                <a:latin typeface="游ゴシック" panose="020B0400000000000000" pitchFamily="50" charset="-128"/>
                <a:ea typeface="游ゴシック" panose="020B0400000000000000" pitchFamily="50" charset="-128"/>
              </a:rPr>
              <a:t>二</a:t>
            </a:r>
            <a:r>
              <a:rPr lang="zh-TW" altLang="en-US" sz="1112" b="1" dirty="0">
                <a:solidFill>
                  <a:srgbClr val="FFFFFF"/>
                </a:solidFill>
                <a:latin typeface="游ゴシック" panose="020B0400000000000000" pitchFamily="50" charset="-128"/>
                <a:ea typeface="游ゴシック" panose="020B0400000000000000" pitchFamily="50" charset="-128"/>
              </a:rPr>
              <a:t>種感染症指定医療機関</a:t>
            </a:r>
            <a:endParaRPr lang="en-US" altLang="ja-JP" sz="1112" b="1" dirty="0">
              <a:solidFill>
                <a:srgbClr val="FFFFFF"/>
              </a:solidFill>
              <a:latin typeface="游ゴシック" panose="020B0400000000000000" pitchFamily="50" charset="-128"/>
              <a:ea typeface="游ゴシック" panose="020B0400000000000000" pitchFamily="50" charset="-128"/>
            </a:endParaRPr>
          </a:p>
        </p:txBody>
      </p:sp>
      <p:sp>
        <p:nvSpPr>
          <p:cNvPr id="47298" name="正方形/長方形 3"/>
          <p:cNvSpPr>
            <a:spLocks noChangeArrowheads="1"/>
          </p:cNvSpPr>
          <p:nvPr/>
        </p:nvSpPr>
        <p:spPr bwMode="auto">
          <a:xfrm>
            <a:off x="5186126" y="4307082"/>
            <a:ext cx="4437477" cy="40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1450" indent="-171450">
              <a:defRPr>
                <a:solidFill>
                  <a:schemeClr val="tx1"/>
                </a:solidFill>
                <a:latin typeface="Calibri" panose="020F0502020204030204" pitchFamily="34" charset="0"/>
                <a:ea typeface="ＭＳ Ｐゴシック" panose="020B0600070205080204" pitchFamily="50" charset="-128"/>
              </a:defRPr>
            </a:lvl1pPr>
            <a:lvl2pPr>
              <a:defRPr>
                <a:solidFill>
                  <a:schemeClr val="tx1"/>
                </a:solidFill>
                <a:latin typeface="Calibri" panose="020F0502020204030204" pitchFamily="34" charset="0"/>
                <a:ea typeface="ＭＳ Ｐゴシック" panose="020B0600070205080204" pitchFamily="50" charset="-128"/>
              </a:defRPr>
            </a:lvl2pPr>
            <a:lvl3pPr>
              <a:defRPr>
                <a:solidFill>
                  <a:schemeClr val="tx1"/>
                </a:solidFill>
                <a:latin typeface="Calibri" panose="020F0502020204030204" pitchFamily="34" charset="0"/>
                <a:ea typeface="ＭＳ Ｐゴシック" panose="020B0600070205080204" pitchFamily="50" charset="-128"/>
              </a:defRPr>
            </a:lvl3pPr>
            <a:lvl4pPr>
              <a:defRPr>
                <a:solidFill>
                  <a:schemeClr val="tx1"/>
                </a:solidFill>
                <a:latin typeface="Calibri" panose="020F0502020204030204" pitchFamily="34" charset="0"/>
                <a:ea typeface="ＭＳ Ｐゴシック" panose="020B0600070205080204" pitchFamily="50" charset="-128"/>
              </a:defRPr>
            </a:lvl4pPr>
            <a:lvl5pPr>
              <a:defRPr>
                <a:solidFill>
                  <a:schemeClr val="tx1"/>
                </a:solidFill>
                <a:latin typeface="Calibri" panose="020F0502020204030204" pitchFamily="34" charset="0"/>
                <a:ea typeface="ＭＳ Ｐゴシック" panose="020B0600070205080204" pitchFamily="50" charset="-128"/>
              </a:defRPr>
            </a:lvl5pPr>
            <a:lvl6pPr marL="23193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6pPr>
            <a:lvl7pPr marL="27765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7pPr>
            <a:lvl8pPr marL="32337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8pPr>
            <a:lvl9pPr marL="36909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ü"/>
            </a:pPr>
            <a:r>
              <a:rPr lang="ja-JP" altLang="en-US" sz="834" b="1" dirty="0">
                <a:latin typeface="游ゴシック" panose="020B0400000000000000" pitchFamily="50" charset="-128"/>
                <a:ea typeface="游ゴシック" panose="020B0400000000000000" pitchFamily="50" charset="-128"/>
              </a:rPr>
              <a:t>二類感染症又は新型インフルエンザ等感染症の患者の入院を担当させる医療機関として都道府県知事が指定した病院</a:t>
            </a:r>
            <a:endParaRPr lang="en-US" altLang="ja-JP" sz="834" b="1" dirty="0">
              <a:latin typeface="游ゴシック" panose="020B0400000000000000" pitchFamily="50" charset="-128"/>
              <a:ea typeface="游ゴシック" panose="020B0400000000000000" pitchFamily="50" charset="-128"/>
            </a:endParaRPr>
          </a:p>
          <a:p>
            <a:pPr>
              <a:buFont typeface="Wingdings" panose="05000000000000000000" pitchFamily="2" charset="2"/>
              <a:buChar char="ü"/>
            </a:pPr>
            <a:r>
              <a:rPr lang="ja-JP" altLang="en-US" sz="834" b="1" dirty="0">
                <a:latin typeface="游ゴシック" panose="020B0400000000000000" pitchFamily="50" charset="-128"/>
                <a:ea typeface="游ゴシック" panose="020B0400000000000000" pitchFamily="50" charset="-128"/>
              </a:rPr>
              <a:t>原則、二次医療圏ごとに</a:t>
            </a:r>
            <a:r>
              <a:rPr lang="en-US" altLang="ja-JP" sz="834" b="1" dirty="0">
                <a:latin typeface="游ゴシック" panose="020B0400000000000000" pitchFamily="50" charset="-128"/>
                <a:ea typeface="游ゴシック" panose="020B0400000000000000" pitchFamily="50" charset="-128"/>
              </a:rPr>
              <a:t>1</a:t>
            </a:r>
            <a:r>
              <a:rPr lang="ja-JP" altLang="en-US" sz="834" b="1" dirty="0">
                <a:latin typeface="游ゴシック" panose="020B0400000000000000" pitchFamily="50" charset="-128"/>
                <a:ea typeface="游ゴシック" panose="020B0400000000000000" pitchFamily="50" charset="-128"/>
              </a:rPr>
              <a:t>カ所</a:t>
            </a:r>
          </a:p>
          <a:p>
            <a:pPr>
              <a:buFont typeface="Wingdings" panose="05000000000000000000" pitchFamily="2" charset="2"/>
              <a:buChar char="ü"/>
            </a:pPr>
            <a:r>
              <a:rPr lang="ja-JP" altLang="en-US" sz="834" b="1" dirty="0">
                <a:latin typeface="游ゴシック" panose="020B0400000000000000" pitchFamily="50" charset="-128"/>
                <a:ea typeface="游ゴシック" panose="020B0400000000000000" pitchFamily="50" charset="-128"/>
              </a:rPr>
              <a:t>人口に応じ病床数を指定</a:t>
            </a:r>
          </a:p>
          <a:p>
            <a:pPr>
              <a:buFont typeface="Wingdings" panose="05000000000000000000" pitchFamily="2" charset="2"/>
              <a:buChar char="ü"/>
            </a:pPr>
            <a:r>
              <a:rPr lang="en-US" altLang="ja-JP" sz="834" b="1" dirty="0">
                <a:latin typeface="游ゴシック" panose="020B0400000000000000" pitchFamily="50" charset="-128"/>
                <a:ea typeface="游ゴシック" panose="020B0400000000000000" pitchFamily="50" charset="-128"/>
              </a:rPr>
              <a:t>(</a:t>
            </a:r>
            <a:r>
              <a:rPr lang="ja-JP" altLang="en-US" sz="834" b="1" dirty="0">
                <a:latin typeface="游ゴシック" panose="020B0400000000000000" pitchFamily="50" charset="-128"/>
                <a:ea typeface="游ゴシック" panose="020B0400000000000000" pitchFamily="50" charset="-128"/>
              </a:rPr>
              <a:t>人口</a:t>
            </a:r>
            <a:r>
              <a:rPr lang="en-US" altLang="ja-JP" sz="834" b="1" dirty="0">
                <a:latin typeface="游ゴシック" panose="020B0400000000000000" pitchFamily="50" charset="-128"/>
                <a:ea typeface="游ゴシック" panose="020B0400000000000000" pitchFamily="50" charset="-128"/>
              </a:rPr>
              <a:t>30</a:t>
            </a:r>
            <a:r>
              <a:rPr lang="ja-JP" altLang="en-US" sz="834" b="1" dirty="0">
                <a:latin typeface="游ゴシック" panose="020B0400000000000000" pitchFamily="50" charset="-128"/>
                <a:ea typeface="游ゴシック" panose="020B0400000000000000" pitchFamily="50" charset="-128"/>
              </a:rPr>
              <a:t>万人未満</a:t>
            </a:r>
            <a:r>
              <a:rPr lang="en-US" altLang="ja-JP" sz="834" b="1" dirty="0">
                <a:latin typeface="游ゴシック" panose="020B0400000000000000" pitchFamily="50" charset="-128"/>
                <a:ea typeface="游ゴシック" panose="020B0400000000000000" pitchFamily="50" charset="-128"/>
              </a:rPr>
              <a:t>:4</a:t>
            </a:r>
            <a:r>
              <a:rPr lang="ja-JP" altLang="en-US" sz="834" b="1" dirty="0">
                <a:latin typeface="游ゴシック" panose="020B0400000000000000" pitchFamily="50" charset="-128"/>
                <a:ea typeface="游ゴシック" panose="020B0400000000000000" pitchFamily="50" charset="-128"/>
              </a:rPr>
              <a:t>床、</a:t>
            </a:r>
            <a:r>
              <a:rPr lang="en-US" altLang="ja-JP" sz="834" b="1" dirty="0">
                <a:latin typeface="游ゴシック" panose="020B0400000000000000" pitchFamily="50" charset="-128"/>
                <a:ea typeface="游ゴシック" panose="020B0400000000000000" pitchFamily="50" charset="-128"/>
              </a:rPr>
              <a:t>30</a:t>
            </a:r>
            <a:r>
              <a:rPr lang="ja-JP" altLang="en-US" sz="834" b="1" dirty="0">
                <a:latin typeface="游ゴシック" panose="020B0400000000000000" pitchFamily="50" charset="-128"/>
                <a:ea typeface="游ゴシック" panose="020B0400000000000000" pitchFamily="50" charset="-128"/>
              </a:rPr>
              <a:t>万人以上</a:t>
            </a:r>
            <a:r>
              <a:rPr lang="en-US" altLang="ja-JP" sz="834" b="1" dirty="0">
                <a:latin typeface="游ゴシック" panose="020B0400000000000000" pitchFamily="50" charset="-128"/>
                <a:ea typeface="游ゴシック" panose="020B0400000000000000" pitchFamily="50" charset="-128"/>
              </a:rPr>
              <a:t>100</a:t>
            </a:r>
            <a:r>
              <a:rPr lang="ja-JP" altLang="en-US" sz="834" b="1" dirty="0">
                <a:latin typeface="游ゴシック" panose="020B0400000000000000" pitchFamily="50" charset="-128"/>
                <a:ea typeface="游ゴシック" panose="020B0400000000000000" pitchFamily="50" charset="-128"/>
              </a:rPr>
              <a:t>万人未満</a:t>
            </a:r>
            <a:r>
              <a:rPr lang="en-US" altLang="ja-JP" sz="834" b="1" dirty="0">
                <a:latin typeface="游ゴシック" panose="020B0400000000000000" pitchFamily="50" charset="-128"/>
                <a:ea typeface="游ゴシック" panose="020B0400000000000000" pitchFamily="50" charset="-128"/>
              </a:rPr>
              <a:t>:6</a:t>
            </a:r>
            <a:r>
              <a:rPr lang="ja-JP" altLang="en-US" sz="834" b="1" dirty="0">
                <a:latin typeface="游ゴシック" panose="020B0400000000000000" pitchFamily="50" charset="-128"/>
                <a:ea typeface="游ゴシック" panose="020B0400000000000000" pitchFamily="50" charset="-128"/>
              </a:rPr>
              <a:t>床、</a:t>
            </a:r>
            <a:r>
              <a:rPr lang="en-US" altLang="ja-JP" sz="834" b="1" dirty="0">
                <a:latin typeface="游ゴシック" panose="020B0400000000000000" pitchFamily="50" charset="-128"/>
                <a:ea typeface="游ゴシック" panose="020B0400000000000000" pitchFamily="50" charset="-128"/>
              </a:rPr>
              <a:t> 100</a:t>
            </a:r>
            <a:r>
              <a:rPr lang="ja-JP" altLang="en-US" sz="834" b="1" dirty="0">
                <a:latin typeface="游ゴシック" panose="020B0400000000000000" pitchFamily="50" charset="-128"/>
                <a:ea typeface="游ゴシック" panose="020B0400000000000000" pitchFamily="50" charset="-128"/>
              </a:rPr>
              <a:t>万人以上</a:t>
            </a:r>
            <a:r>
              <a:rPr lang="en-US" altLang="ja-JP" sz="834" b="1" dirty="0">
                <a:latin typeface="游ゴシック" panose="020B0400000000000000" pitchFamily="50" charset="-128"/>
                <a:ea typeface="游ゴシック" panose="020B0400000000000000" pitchFamily="50" charset="-128"/>
              </a:rPr>
              <a:t>300</a:t>
            </a:r>
            <a:r>
              <a:rPr lang="ja-JP" altLang="en-US" sz="834" b="1" dirty="0">
                <a:latin typeface="游ゴシック" panose="020B0400000000000000" pitchFamily="50" charset="-128"/>
                <a:ea typeface="游ゴシック" panose="020B0400000000000000" pitchFamily="50" charset="-128"/>
              </a:rPr>
              <a:t>万人未満</a:t>
            </a:r>
            <a:r>
              <a:rPr lang="en-US" altLang="ja-JP" sz="834" b="1" dirty="0">
                <a:latin typeface="游ゴシック" panose="020B0400000000000000" pitchFamily="50" charset="-128"/>
                <a:ea typeface="游ゴシック" panose="020B0400000000000000" pitchFamily="50" charset="-128"/>
              </a:rPr>
              <a:t>:10</a:t>
            </a:r>
            <a:r>
              <a:rPr lang="ja-JP" altLang="en-US" sz="834" b="1" dirty="0">
                <a:latin typeface="游ゴシック" panose="020B0400000000000000" pitchFamily="50" charset="-128"/>
                <a:ea typeface="游ゴシック" panose="020B0400000000000000" pitchFamily="50" charset="-128"/>
              </a:rPr>
              <a:t>床</a:t>
            </a:r>
            <a:r>
              <a:rPr lang="en-US" altLang="ja-JP" sz="834" b="1" dirty="0">
                <a:latin typeface="游ゴシック" panose="020B0400000000000000" pitchFamily="50" charset="-128"/>
                <a:ea typeface="游ゴシック" panose="020B0400000000000000" pitchFamily="50" charset="-128"/>
              </a:rPr>
              <a:t>)</a:t>
            </a:r>
          </a:p>
        </p:txBody>
      </p:sp>
      <p:sp>
        <p:nvSpPr>
          <p:cNvPr id="23" name="正方形/長方形 3"/>
          <p:cNvSpPr>
            <a:spLocks noChangeArrowheads="1"/>
          </p:cNvSpPr>
          <p:nvPr/>
        </p:nvSpPr>
        <p:spPr bwMode="auto">
          <a:xfrm>
            <a:off x="5156710" y="5117507"/>
            <a:ext cx="2868107" cy="263277"/>
          </a:xfrm>
          <a:prstGeom prst="rect">
            <a:avLst/>
          </a:prstGeom>
          <a:solidFill>
            <a:schemeClr val="tx1">
              <a:lumMod val="75000"/>
              <a:lumOff val="25000"/>
            </a:schemeClr>
          </a:solidFill>
          <a:ln>
            <a:noFill/>
          </a:ln>
        </p:spPr>
        <p:txBody>
          <a:bodyPr lIns="0" tIns="0" rIns="0" bIns="0" anchor="ctr"/>
          <a:lstStyle/>
          <a:p>
            <a:pPr marL="264747" indent="-264747">
              <a:buFont typeface="Wingdings" panose="05000000000000000000" pitchFamily="2" charset="2"/>
              <a:buChar char="Ø"/>
              <a:defRPr/>
            </a:pPr>
            <a:r>
              <a:rPr lang="zh-TW" altLang="en-US" sz="1112" b="1" dirty="0">
                <a:solidFill>
                  <a:srgbClr val="FFFFFF"/>
                </a:solidFill>
                <a:latin typeface="游ゴシック" panose="020B0400000000000000" pitchFamily="50" charset="-128"/>
                <a:ea typeface="游ゴシック" panose="020B0400000000000000" pitchFamily="50" charset="-128"/>
              </a:rPr>
              <a:t>結核</a:t>
            </a:r>
            <a:r>
              <a:rPr lang="ja-JP" altLang="en-US" sz="1112" b="1" dirty="0">
                <a:solidFill>
                  <a:srgbClr val="FFFFFF"/>
                </a:solidFill>
                <a:latin typeface="游ゴシック" panose="020B0400000000000000" pitchFamily="50" charset="-128"/>
                <a:ea typeface="游ゴシック" panose="020B0400000000000000" pitchFamily="50" charset="-128"/>
              </a:rPr>
              <a:t>病床</a:t>
            </a:r>
            <a:endParaRPr lang="en-US" altLang="ja-JP" sz="1112" b="1" dirty="0">
              <a:solidFill>
                <a:srgbClr val="FFFFFF"/>
              </a:solidFill>
              <a:latin typeface="游ゴシック" panose="020B0400000000000000" pitchFamily="50" charset="-128"/>
              <a:ea typeface="游ゴシック" panose="020B0400000000000000" pitchFamily="50" charset="-128"/>
            </a:endParaRPr>
          </a:p>
        </p:txBody>
      </p:sp>
      <p:sp>
        <p:nvSpPr>
          <p:cNvPr id="47300" name="正方形/長方形 3"/>
          <p:cNvSpPr>
            <a:spLocks noChangeArrowheads="1"/>
          </p:cNvSpPr>
          <p:nvPr/>
        </p:nvSpPr>
        <p:spPr bwMode="auto">
          <a:xfrm>
            <a:off x="5189067" y="5433734"/>
            <a:ext cx="4437477" cy="40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1450" indent="-171450">
              <a:defRPr>
                <a:solidFill>
                  <a:schemeClr val="tx1"/>
                </a:solidFill>
                <a:latin typeface="Calibri" panose="020F0502020204030204" pitchFamily="34" charset="0"/>
                <a:ea typeface="ＭＳ Ｐゴシック" panose="020B0600070205080204" pitchFamily="50" charset="-128"/>
              </a:defRPr>
            </a:lvl1pPr>
            <a:lvl2pPr>
              <a:defRPr>
                <a:solidFill>
                  <a:schemeClr val="tx1"/>
                </a:solidFill>
                <a:latin typeface="Calibri" panose="020F0502020204030204" pitchFamily="34" charset="0"/>
                <a:ea typeface="ＭＳ Ｐゴシック" panose="020B0600070205080204" pitchFamily="50" charset="-128"/>
              </a:defRPr>
            </a:lvl2pPr>
            <a:lvl3pPr>
              <a:defRPr>
                <a:solidFill>
                  <a:schemeClr val="tx1"/>
                </a:solidFill>
                <a:latin typeface="Calibri" panose="020F0502020204030204" pitchFamily="34" charset="0"/>
                <a:ea typeface="ＭＳ Ｐゴシック" panose="020B0600070205080204" pitchFamily="50" charset="-128"/>
              </a:defRPr>
            </a:lvl3pPr>
            <a:lvl4pPr>
              <a:defRPr>
                <a:solidFill>
                  <a:schemeClr val="tx1"/>
                </a:solidFill>
                <a:latin typeface="Calibri" panose="020F0502020204030204" pitchFamily="34" charset="0"/>
                <a:ea typeface="ＭＳ Ｐゴシック" panose="020B0600070205080204" pitchFamily="50" charset="-128"/>
              </a:defRPr>
            </a:lvl4pPr>
            <a:lvl5pPr>
              <a:defRPr>
                <a:solidFill>
                  <a:schemeClr val="tx1"/>
                </a:solidFill>
                <a:latin typeface="Calibri" panose="020F0502020204030204" pitchFamily="34" charset="0"/>
                <a:ea typeface="ＭＳ Ｐゴシック" panose="020B0600070205080204" pitchFamily="50" charset="-128"/>
              </a:defRPr>
            </a:lvl5pPr>
            <a:lvl6pPr marL="23193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6pPr>
            <a:lvl7pPr marL="27765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7pPr>
            <a:lvl8pPr marL="32337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8pPr>
            <a:lvl9pPr marL="36909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ü"/>
            </a:pPr>
            <a:r>
              <a:rPr lang="ja-JP" altLang="en-US" sz="834" b="1">
                <a:latin typeface="游ゴシック" panose="020B0400000000000000" pitchFamily="50" charset="-128"/>
                <a:ea typeface="游ゴシック" panose="020B0400000000000000" pitchFamily="50" charset="-128"/>
              </a:rPr>
              <a:t>都道府県ごとに適正な基準病床を算定</a:t>
            </a:r>
            <a:endParaRPr lang="en-US" altLang="ja-JP" sz="834" b="1">
              <a:latin typeface="游ゴシック" panose="020B0400000000000000" pitchFamily="50" charset="-128"/>
              <a:ea typeface="游ゴシック" panose="020B0400000000000000" pitchFamily="50" charset="-128"/>
            </a:endParaRPr>
          </a:p>
        </p:txBody>
      </p:sp>
      <p:sp>
        <p:nvSpPr>
          <p:cNvPr id="25" name="正方形/長方形 3"/>
          <p:cNvSpPr>
            <a:spLocks noChangeArrowheads="1"/>
          </p:cNvSpPr>
          <p:nvPr/>
        </p:nvSpPr>
        <p:spPr bwMode="auto">
          <a:xfrm>
            <a:off x="5153768" y="5664654"/>
            <a:ext cx="2868107" cy="263277"/>
          </a:xfrm>
          <a:prstGeom prst="rect">
            <a:avLst/>
          </a:prstGeom>
          <a:solidFill>
            <a:schemeClr val="tx1">
              <a:lumMod val="75000"/>
              <a:lumOff val="25000"/>
            </a:schemeClr>
          </a:solidFill>
          <a:ln>
            <a:noFill/>
          </a:ln>
        </p:spPr>
        <p:txBody>
          <a:bodyPr lIns="0" tIns="0" rIns="0" bIns="0" anchor="ctr"/>
          <a:lstStyle/>
          <a:p>
            <a:pPr marL="264747" indent="-264747">
              <a:buFont typeface="Wingdings" panose="05000000000000000000" pitchFamily="2" charset="2"/>
              <a:buChar char="Ø"/>
              <a:defRPr/>
            </a:pPr>
            <a:r>
              <a:rPr lang="zh-TW" altLang="en-US" sz="1112" b="1" dirty="0">
                <a:solidFill>
                  <a:srgbClr val="FFFFFF"/>
                </a:solidFill>
                <a:latin typeface="游ゴシック" panose="020B0400000000000000" pitchFamily="50" charset="-128"/>
                <a:ea typeface="游ゴシック" panose="020B0400000000000000" pitchFamily="50" charset="-128"/>
              </a:rPr>
              <a:t>結核指定医療機関</a:t>
            </a:r>
            <a:endParaRPr lang="en-US" altLang="ja-JP" sz="1112" b="1" dirty="0">
              <a:solidFill>
                <a:srgbClr val="FFFFFF"/>
              </a:solidFill>
              <a:latin typeface="游ゴシック" panose="020B0400000000000000" pitchFamily="50" charset="-128"/>
              <a:ea typeface="游ゴシック" panose="020B0400000000000000" pitchFamily="50" charset="-128"/>
            </a:endParaRPr>
          </a:p>
        </p:txBody>
      </p:sp>
      <p:sp>
        <p:nvSpPr>
          <p:cNvPr id="26" name="正方形/長方形 3"/>
          <p:cNvSpPr>
            <a:spLocks noChangeArrowheads="1"/>
          </p:cNvSpPr>
          <p:nvPr/>
        </p:nvSpPr>
        <p:spPr bwMode="auto">
          <a:xfrm>
            <a:off x="5186126" y="5980880"/>
            <a:ext cx="4437477" cy="40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defRPr>
                <a:solidFill>
                  <a:schemeClr val="tx1"/>
                </a:solidFill>
                <a:latin typeface="Calibri" panose="020F0502020204030204" pitchFamily="34" charset="0"/>
                <a:ea typeface="ＭＳ Ｐゴシック" panose="020B0600070205080204" pitchFamily="50" charset="-128"/>
              </a:defRPr>
            </a:lvl1pPr>
            <a:lvl2pPr>
              <a:defRPr>
                <a:solidFill>
                  <a:schemeClr val="tx1"/>
                </a:solidFill>
                <a:latin typeface="Calibri" panose="020F0502020204030204" pitchFamily="34" charset="0"/>
                <a:ea typeface="ＭＳ Ｐゴシック" panose="020B0600070205080204" pitchFamily="50" charset="-128"/>
              </a:defRPr>
            </a:lvl2pPr>
            <a:lvl3pPr>
              <a:defRPr>
                <a:solidFill>
                  <a:schemeClr val="tx1"/>
                </a:solidFill>
                <a:latin typeface="Calibri" panose="020F0502020204030204" pitchFamily="34" charset="0"/>
                <a:ea typeface="ＭＳ Ｐゴシック" panose="020B0600070205080204" pitchFamily="50" charset="-128"/>
              </a:defRPr>
            </a:lvl3pPr>
            <a:lvl4pPr>
              <a:defRPr>
                <a:solidFill>
                  <a:schemeClr val="tx1"/>
                </a:solidFill>
                <a:latin typeface="Calibri" panose="020F0502020204030204" pitchFamily="34" charset="0"/>
                <a:ea typeface="ＭＳ Ｐゴシック" panose="020B0600070205080204" pitchFamily="50" charset="-128"/>
              </a:defRPr>
            </a:lvl4pPr>
            <a:lvl5pPr>
              <a:defRPr>
                <a:solidFill>
                  <a:schemeClr val="tx1"/>
                </a:solidFill>
                <a:latin typeface="Calibri" panose="020F0502020204030204" pitchFamily="34" charset="0"/>
                <a:ea typeface="ＭＳ Ｐゴシック" panose="020B0600070205080204" pitchFamily="50" charset="-128"/>
              </a:defRPr>
            </a:lvl5pPr>
            <a:lvl6pPr marL="23193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6pPr>
            <a:lvl7pPr marL="27765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7pPr>
            <a:lvl8pPr marL="32337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8pPr>
            <a:lvl9pPr marL="36909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marL="158848" indent="-158848">
              <a:buFont typeface="Wingdings" panose="05000000000000000000" pitchFamily="2" charset="2"/>
              <a:buChar char="ü"/>
              <a:defRPr/>
            </a:pPr>
            <a:r>
              <a:rPr lang="ja-JP" altLang="en-US" sz="834" b="1" dirty="0">
                <a:latin typeface="游ゴシック" panose="020B0400000000000000" pitchFamily="50" charset="-128"/>
                <a:ea typeface="游ゴシック" panose="020B0400000000000000" pitchFamily="50" charset="-128"/>
              </a:rPr>
              <a:t>結核患者に対する適正な医療を担当させる医療機関として都道府県知事が指定した病院若しくは診療所又は薬局</a:t>
            </a:r>
            <a:endParaRPr lang="en-US" altLang="ja-JP" sz="834" b="1" dirty="0">
              <a:latin typeface="游ゴシック" panose="020B0400000000000000" pitchFamily="50" charset="-128"/>
              <a:ea typeface="游ゴシック" panose="020B0400000000000000" pitchFamily="50" charset="-128"/>
            </a:endParaRPr>
          </a:p>
          <a:p>
            <a:pPr marL="0" indent="0">
              <a:defRPr/>
            </a:pPr>
            <a:r>
              <a:rPr lang="en-US" altLang="ja-JP" sz="834" b="1" dirty="0">
                <a:latin typeface="游ゴシック" panose="020B0400000000000000" pitchFamily="50" charset="-128"/>
                <a:ea typeface="游ゴシック" panose="020B0400000000000000" pitchFamily="50" charset="-128"/>
              </a:rPr>
              <a:t>     </a:t>
            </a:r>
            <a:r>
              <a:rPr lang="ja-JP" altLang="en-US" sz="834" b="1" dirty="0">
                <a:latin typeface="游ゴシック" panose="020B0400000000000000" pitchFamily="50" charset="-128"/>
                <a:ea typeface="游ゴシック" panose="020B0400000000000000" pitchFamily="50" charset="-128"/>
              </a:rPr>
              <a:t>➡結核患者の通院医療（適正医療）を担当</a:t>
            </a:r>
            <a:endParaRPr lang="en-US" altLang="ja-JP" sz="834" b="1" dirty="0">
              <a:latin typeface="游ゴシック" panose="020B0400000000000000" pitchFamily="50" charset="-128"/>
              <a:ea typeface="游ゴシック" panose="020B0400000000000000" pitchFamily="50" charset="-128"/>
            </a:endParaRPr>
          </a:p>
        </p:txBody>
      </p:sp>
      <p:sp>
        <p:nvSpPr>
          <p:cNvPr id="28" name="正方形/長方形 27"/>
          <p:cNvSpPr/>
          <p:nvPr/>
        </p:nvSpPr>
        <p:spPr>
          <a:xfrm>
            <a:off x="1" y="93172"/>
            <a:ext cx="9906000" cy="392710"/>
          </a:xfrm>
          <a:prstGeom prst="rect">
            <a:avLst/>
          </a:prstGeom>
          <a:gradFill rotWithShape="1">
            <a:gsLst>
              <a:gs pos="0">
                <a:srgbClr val="002060"/>
              </a:gs>
              <a:gs pos="54000">
                <a:srgbClr val="4472C4">
                  <a:lumMod val="75000"/>
                </a:srgbClr>
              </a:gs>
              <a:gs pos="88000">
                <a:srgbClr val="002060"/>
              </a:gs>
            </a:gsLst>
            <a:lin ang="5400000" scaled="0"/>
          </a:gradFill>
          <a:ln>
            <a:noFill/>
          </a:ln>
          <a:effectLst>
            <a:outerShdw blurRad="57150" dist="19050" dir="5400000" algn="ctr" rotWithShape="0">
              <a:srgbClr val="000000">
                <a:alpha val="63000"/>
              </a:srgbClr>
            </a:outerShdw>
          </a:effectLst>
        </p:spPr>
        <p:txBody>
          <a:bodyPr anchor="ctr"/>
          <a:lstStyle/>
          <a:p>
            <a:pPr algn="ctr" defTabSz="847192">
              <a:defRPr/>
            </a:pPr>
            <a:r>
              <a:rPr lang="ja-JP" altLang="en-US" sz="1668" b="1" kern="0" dirty="0">
                <a:solidFill>
                  <a:prstClr val="white"/>
                </a:solidFill>
                <a:latin typeface="游ゴシック" panose="020B0400000000000000" pitchFamily="50" charset="-128"/>
                <a:ea typeface="游ゴシック" panose="020B0400000000000000" pitchFamily="50" charset="-128"/>
              </a:rPr>
              <a:t>感染症指定医療機関指定状況（北海道）</a:t>
            </a:r>
          </a:p>
        </p:txBody>
      </p:sp>
      <p:sp>
        <p:nvSpPr>
          <p:cNvPr id="2" name="正方形/長方形 1"/>
          <p:cNvSpPr/>
          <p:nvPr/>
        </p:nvSpPr>
        <p:spPr>
          <a:xfrm>
            <a:off x="4155380" y="6498606"/>
            <a:ext cx="717461" cy="2105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smtClean="0">
                <a:solidFill>
                  <a:schemeClr val="tx1"/>
                </a:solidFill>
                <a:latin typeface="游ゴシック" panose="020B0400000000000000" pitchFamily="50" charset="-128"/>
                <a:ea typeface="游ゴシック" panose="020B0400000000000000" pitchFamily="50" charset="-128"/>
              </a:rPr>
              <a:t>94</a:t>
            </a:r>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17" name="正方形/長方形 16"/>
          <p:cNvSpPr/>
          <p:nvPr/>
        </p:nvSpPr>
        <p:spPr>
          <a:xfrm>
            <a:off x="2423972" y="6498608"/>
            <a:ext cx="1731408" cy="210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smtClean="0">
                <a:solidFill>
                  <a:schemeClr val="tx1"/>
                </a:solidFill>
                <a:latin typeface="游ゴシック" panose="020B0400000000000000" pitchFamily="50" charset="-128"/>
                <a:ea typeface="游ゴシック" panose="020B0400000000000000" pitchFamily="50" charset="-128"/>
              </a:rPr>
              <a:t>合　　　　　計</a:t>
            </a:r>
            <a:endParaRPr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20" name="正方形/長方形 19"/>
          <p:cNvSpPr/>
          <p:nvPr/>
        </p:nvSpPr>
        <p:spPr>
          <a:xfrm>
            <a:off x="1552857" y="6498609"/>
            <a:ext cx="871115" cy="210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smtClean="0">
                <a:solidFill>
                  <a:schemeClr val="tx1"/>
                </a:solidFill>
                <a:latin typeface="游ゴシック" panose="020B0400000000000000" pitchFamily="50" charset="-128"/>
                <a:ea typeface="游ゴシック" panose="020B0400000000000000" pitchFamily="50" charset="-128"/>
              </a:rPr>
              <a:t>98</a:t>
            </a:r>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22" name="正方形/長方形 21"/>
          <p:cNvSpPr/>
          <p:nvPr/>
        </p:nvSpPr>
        <p:spPr>
          <a:xfrm>
            <a:off x="136788" y="6498610"/>
            <a:ext cx="1416069" cy="21059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smtClean="0">
                <a:solidFill>
                  <a:schemeClr val="tx1"/>
                </a:solidFill>
                <a:latin typeface="游ゴシック" panose="020B0400000000000000" pitchFamily="50" charset="-128"/>
                <a:ea typeface="游ゴシック" panose="020B0400000000000000" pitchFamily="50" charset="-128"/>
              </a:rPr>
              <a:t>合　　　　　計</a:t>
            </a:r>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24"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5</a:t>
            </a:r>
            <a:endParaRPr kumimoji="1" lang="ja-JP" altLang="en-US" sz="4000" dirty="0"/>
          </a:p>
        </p:txBody>
      </p:sp>
    </p:spTree>
    <p:extLst>
      <p:ext uri="{BB962C8B-B14F-4D97-AF65-F5344CB8AC3E}">
        <p14:creationId xmlns:p14="http://schemas.microsoft.com/office/powerpoint/2010/main" val="3687888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テキスト ボックス 71"/>
          <p:cNvSpPr txBox="1"/>
          <p:nvPr/>
        </p:nvSpPr>
        <p:spPr>
          <a:xfrm>
            <a:off x="0" y="2621437"/>
            <a:ext cx="9906000" cy="1323439"/>
          </a:xfrm>
          <a:prstGeom prst="rect">
            <a:avLst/>
          </a:prstGeom>
          <a:noFill/>
        </p:spPr>
        <p:txBody>
          <a:bodyPr wrap="square" rtlCol="0">
            <a:spAutoFit/>
          </a:bodyPr>
          <a:lstStyle/>
          <a:p>
            <a:pPr algn="ctr"/>
            <a:r>
              <a:rPr lang="ja-JP" altLang="en-US" sz="4000" b="1" dirty="0" smtClean="0">
                <a:solidFill>
                  <a:srgbClr val="002060"/>
                </a:solidFill>
                <a:latin typeface="游ゴシック" panose="020B0400000000000000" pitchFamily="50" charset="-128"/>
                <a:ea typeface="游ゴシック" panose="020B0400000000000000" pitchFamily="50" charset="-128"/>
              </a:rPr>
              <a:t>次期「北海道感染症予防計画」</a:t>
            </a:r>
            <a:r>
              <a:rPr lang="en-US" altLang="ja-JP" sz="4000" b="1" dirty="0" smtClean="0">
                <a:solidFill>
                  <a:srgbClr val="002060"/>
                </a:solidFill>
                <a:latin typeface="游ゴシック" panose="020B0400000000000000" pitchFamily="50" charset="-128"/>
                <a:ea typeface="游ゴシック" panose="020B0400000000000000" pitchFamily="50" charset="-128"/>
              </a:rPr>
              <a:t>(</a:t>
            </a:r>
            <a:r>
              <a:rPr lang="ja-JP" altLang="en-US" sz="4000" b="1" dirty="0" smtClean="0">
                <a:solidFill>
                  <a:srgbClr val="002060"/>
                </a:solidFill>
                <a:latin typeface="游ゴシック" panose="020B0400000000000000" pitchFamily="50" charset="-128"/>
                <a:ea typeface="游ゴシック" panose="020B0400000000000000" pitchFamily="50" charset="-128"/>
              </a:rPr>
              <a:t>素案</a:t>
            </a:r>
            <a:r>
              <a:rPr lang="en-US" altLang="ja-JP" sz="4000" b="1" dirty="0" smtClean="0">
                <a:solidFill>
                  <a:srgbClr val="002060"/>
                </a:solidFill>
                <a:latin typeface="游ゴシック" panose="020B0400000000000000" pitchFamily="50" charset="-128"/>
                <a:ea typeface="游ゴシック" panose="020B0400000000000000" pitchFamily="50" charset="-128"/>
              </a:rPr>
              <a:t>)</a:t>
            </a:r>
          </a:p>
          <a:p>
            <a:pPr algn="ctr"/>
            <a:r>
              <a:rPr lang="ja-JP" altLang="en-US" sz="4000" b="1" dirty="0" smtClean="0">
                <a:solidFill>
                  <a:srgbClr val="002060"/>
                </a:solidFill>
                <a:latin typeface="游ゴシック" panose="020B0400000000000000" pitchFamily="50" charset="-128"/>
                <a:ea typeface="游ゴシック" panose="020B0400000000000000" pitchFamily="50" charset="-128"/>
              </a:rPr>
              <a:t>の概要について</a:t>
            </a:r>
            <a:endParaRPr lang="en-US" altLang="ja-JP" sz="4000" b="1" dirty="0" smtClean="0">
              <a:solidFill>
                <a:srgbClr val="002060"/>
              </a:solidFill>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a:xfrm>
            <a:off x="7677150" y="6492875"/>
            <a:ext cx="2228850" cy="365125"/>
          </a:xfrm>
        </p:spPr>
        <p:txBody>
          <a:bodyPr/>
          <a:lstStyle/>
          <a:p>
            <a:r>
              <a:rPr kumimoji="1" lang="en-US" altLang="ja-JP" sz="4000" dirty="0" smtClean="0"/>
              <a:t>6</a:t>
            </a:r>
            <a:endParaRPr kumimoji="1" lang="ja-JP" altLang="en-US" sz="4000" dirty="0"/>
          </a:p>
        </p:txBody>
      </p:sp>
    </p:spTree>
    <p:extLst>
      <p:ext uri="{BB962C8B-B14F-4D97-AF65-F5344CB8AC3E}">
        <p14:creationId xmlns:p14="http://schemas.microsoft.com/office/powerpoint/2010/main" val="3731081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p:nvPr/>
        </p:nvPicPr>
        <p:blipFill>
          <a:blip r:embed="rId2"/>
          <a:stretch>
            <a:fillRect/>
          </a:stretch>
        </p:blipFill>
        <p:spPr>
          <a:xfrm>
            <a:off x="1" y="1"/>
            <a:ext cx="9906000" cy="7040880"/>
          </a:xfrm>
          <a:prstGeom prst="rect">
            <a:avLst/>
          </a:prstGeom>
        </p:spPr>
      </p:pic>
      <p:sp>
        <p:nvSpPr>
          <p:cNvPr id="7" name="テキスト ボックス 6"/>
          <p:cNvSpPr txBox="1"/>
          <p:nvPr/>
        </p:nvSpPr>
        <p:spPr>
          <a:xfrm>
            <a:off x="3657599" y="2149688"/>
            <a:ext cx="1504604" cy="523220"/>
          </a:xfrm>
          <a:prstGeom prst="rect">
            <a:avLst/>
          </a:prstGeom>
          <a:solidFill>
            <a:schemeClr val="bg1"/>
          </a:solidFill>
          <a:ln>
            <a:solidFill>
              <a:schemeClr val="bg1">
                <a:alpha val="0"/>
              </a:schemeClr>
            </a:solidFill>
          </a:ln>
        </p:spPr>
        <p:txBody>
          <a:bodyPr wrap="square" rtlCol="0">
            <a:spAutoFit/>
          </a:bodyPr>
          <a:lstStyle/>
          <a:p>
            <a:pPr algn="ctr"/>
            <a:r>
              <a:rPr kumimoji="1" lang="en-US" altLang="ja-JP" sz="1400" dirty="0" smtClean="0"/>
              <a:t>【</a:t>
            </a:r>
            <a:r>
              <a:rPr kumimoji="1" lang="ja-JP" altLang="en-US" sz="1400" dirty="0" smtClean="0"/>
              <a:t>計画期間</a:t>
            </a:r>
            <a:r>
              <a:rPr kumimoji="1" lang="en-US" altLang="ja-JP" sz="1400" dirty="0" smtClean="0"/>
              <a:t>】</a:t>
            </a:r>
          </a:p>
          <a:p>
            <a:pPr algn="ctr"/>
            <a:r>
              <a:rPr kumimoji="1" lang="ja-JP" altLang="en-US" sz="1400" dirty="0" smtClean="0"/>
              <a:t>５年間</a:t>
            </a:r>
            <a:endParaRPr kumimoji="1" lang="ja-JP" altLang="en-US" sz="1400" dirty="0"/>
          </a:p>
        </p:txBody>
      </p:sp>
      <p:sp>
        <p:nvSpPr>
          <p:cNvPr id="8" name="テキスト ボックス 7"/>
          <p:cNvSpPr txBox="1"/>
          <p:nvPr/>
        </p:nvSpPr>
        <p:spPr>
          <a:xfrm>
            <a:off x="5738551" y="2149688"/>
            <a:ext cx="1504604" cy="523220"/>
          </a:xfrm>
          <a:prstGeom prst="rect">
            <a:avLst/>
          </a:prstGeom>
          <a:solidFill>
            <a:schemeClr val="bg1"/>
          </a:solidFill>
          <a:ln>
            <a:solidFill>
              <a:schemeClr val="bg1">
                <a:alpha val="0"/>
              </a:schemeClr>
            </a:solidFill>
          </a:ln>
        </p:spPr>
        <p:txBody>
          <a:bodyPr wrap="square" rtlCol="0">
            <a:spAutoFit/>
          </a:bodyPr>
          <a:lstStyle/>
          <a:p>
            <a:pPr algn="ctr"/>
            <a:r>
              <a:rPr kumimoji="1" lang="en-US" altLang="ja-JP" sz="1400" dirty="0" smtClean="0"/>
              <a:t>【</a:t>
            </a:r>
            <a:r>
              <a:rPr kumimoji="1" lang="ja-JP" altLang="en-US" sz="1400" dirty="0" smtClean="0"/>
              <a:t>計画期間</a:t>
            </a:r>
            <a:r>
              <a:rPr kumimoji="1" lang="en-US" altLang="ja-JP" sz="1400" dirty="0" smtClean="0"/>
              <a:t>】</a:t>
            </a:r>
          </a:p>
          <a:p>
            <a:pPr algn="ctr"/>
            <a:r>
              <a:rPr kumimoji="1" lang="ja-JP" altLang="en-US" sz="1400" dirty="0" smtClean="0"/>
              <a:t>６年間</a:t>
            </a:r>
            <a:endParaRPr kumimoji="1" lang="ja-JP" altLang="en-US" sz="1400" dirty="0"/>
          </a:p>
        </p:txBody>
      </p:sp>
      <p:sp>
        <p:nvSpPr>
          <p:cNvPr id="9" name="テキスト ボックス 8"/>
          <p:cNvSpPr txBox="1"/>
          <p:nvPr/>
        </p:nvSpPr>
        <p:spPr>
          <a:xfrm>
            <a:off x="8039273" y="2149688"/>
            <a:ext cx="1504604" cy="523220"/>
          </a:xfrm>
          <a:prstGeom prst="rect">
            <a:avLst/>
          </a:prstGeom>
          <a:solidFill>
            <a:schemeClr val="bg1"/>
          </a:solidFill>
          <a:ln>
            <a:solidFill>
              <a:schemeClr val="bg1">
                <a:alpha val="0"/>
              </a:schemeClr>
            </a:solidFill>
          </a:ln>
        </p:spPr>
        <p:txBody>
          <a:bodyPr wrap="square" rtlCol="0">
            <a:spAutoFit/>
          </a:bodyPr>
          <a:lstStyle/>
          <a:p>
            <a:pPr algn="ctr"/>
            <a:r>
              <a:rPr kumimoji="1" lang="en-US" altLang="ja-JP" sz="1400" dirty="0" smtClean="0"/>
              <a:t>【</a:t>
            </a:r>
            <a:r>
              <a:rPr kumimoji="1" lang="ja-JP" altLang="en-US" sz="1400" dirty="0" smtClean="0"/>
              <a:t>計画期間</a:t>
            </a:r>
            <a:r>
              <a:rPr kumimoji="1" lang="en-US" altLang="ja-JP" sz="1400" dirty="0" smtClean="0"/>
              <a:t>】</a:t>
            </a:r>
          </a:p>
          <a:p>
            <a:pPr algn="ctr"/>
            <a:r>
              <a:rPr kumimoji="1" lang="ja-JP" altLang="en-US" sz="1400" dirty="0" smtClean="0"/>
              <a:t>６年間</a:t>
            </a:r>
            <a:endParaRPr kumimoji="1" lang="ja-JP" altLang="en-US" sz="1400" dirty="0"/>
          </a:p>
        </p:txBody>
      </p:sp>
      <p:sp>
        <p:nvSpPr>
          <p:cNvPr id="10" name="テキスト ボックス 9"/>
          <p:cNvSpPr txBox="1"/>
          <p:nvPr/>
        </p:nvSpPr>
        <p:spPr>
          <a:xfrm>
            <a:off x="2745970" y="3615499"/>
            <a:ext cx="1504604" cy="523220"/>
          </a:xfrm>
          <a:prstGeom prst="rect">
            <a:avLst/>
          </a:prstGeom>
          <a:solidFill>
            <a:schemeClr val="bg1"/>
          </a:solidFill>
          <a:ln>
            <a:solidFill>
              <a:schemeClr val="bg1">
                <a:alpha val="0"/>
              </a:schemeClr>
            </a:solidFill>
          </a:ln>
        </p:spPr>
        <p:txBody>
          <a:bodyPr wrap="square" rtlCol="0">
            <a:spAutoFit/>
          </a:bodyPr>
          <a:lstStyle/>
          <a:p>
            <a:pPr algn="ctr"/>
            <a:r>
              <a:rPr kumimoji="1" lang="en-US" altLang="ja-JP" sz="1400" dirty="0" smtClean="0"/>
              <a:t>【</a:t>
            </a:r>
            <a:r>
              <a:rPr kumimoji="1" lang="ja-JP" altLang="en-US" sz="1400" dirty="0" smtClean="0"/>
              <a:t>計画期間</a:t>
            </a:r>
            <a:r>
              <a:rPr kumimoji="1" lang="en-US" altLang="ja-JP" sz="1400" dirty="0" smtClean="0"/>
              <a:t>】</a:t>
            </a:r>
          </a:p>
          <a:p>
            <a:pPr algn="ctr"/>
            <a:r>
              <a:rPr kumimoji="1" lang="ja-JP" altLang="en-US" sz="1400" dirty="0" smtClean="0"/>
              <a:t>１０年間</a:t>
            </a:r>
            <a:endParaRPr kumimoji="1" lang="ja-JP" altLang="en-US" sz="1400" dirty="0"/>
          </a:p>
        </p:txBody>
      </p:sp>
      <p:sp>
        <p:nvSpPr>
          <p:cNvPr id="11" name="テキスト ボックス 10"/>
          <p:cNvSpPr txBox="1"/>
          <p:nvPr/>
        </p:nvSpPr>
        <p:spPr>
          <a:xfrm>
            <a:off x="5738551" y="3610038"/>
            <a:ext cx="1504604" cy="523220"/>
          </a:xfrm>
          <a:prstGeom prst="rect">
            <a:avLst/>
          </a:prstGeom>
          <a:solidFill>
            <a:schemeClr val="bg1"/>
          </a:solidFill>
          <a:ln>
            <a:solidFill>
              <a:schemeClr val="bg1">
                <a:alpha val="0"/>
              </a:schemeClr>
            </a:solidFill>
          </a:ln>
        </p:spPr>
        <p:txBody>
          <a:bodyPr wrap="square" rtlCol="0">
            <a:spAutoFit/>
          </a:bodyPr>
          <a:lstStyle/>
          <a:p>
            <a:pPr algn="ctr"/>
            <a:r>
              <a:rPr kumimoji="1" lang="en-US" altLang="ja-JP" sz="1400" dirty="0" smtClean="0"/>
              <a:t>【</a:t>
            </a:r>
            <a:r>
              <a:rPr kumimoji="1" lang="ja-JP" altLang="en-US" sz="1400" dirty="0" smtClean="0"/>
              <a:t>計画期間</a:t>
            </a:r>
            <a:r>
              <a:rPr kumimoji="1" lang="en-US" altLang="ja-JP" sz="1400" dirty="0" smtClean="0"/>
              <a:t>】</a:t>
            </a:r>
          </a:p>
          <a:p>
            <a:pPr algn="ctr"/>
            <a:r>
              <a:rPr kumimoji="1" lang="ja-JP" altLang="en-US" sz="1400" dirty="0" smtClean="0"/>
              <a:t>６年間</a:t>
            </a:r>
            <a:endParaRPr kumimoji="1" lang="ja-JP" altLang="en-US" sz="1400" dirty="0"/>
          </a:p>
        </p:txBody>
      </p:sp>
      <p:sp>
        <p:nvSpPr>
          <p:cNvPr id="12" name="テキスト ボックス 11"/>
          <p:cNvSpPr txBox="1"/>
          <p:nvPr/>
        </p:nvSpPr>
        <p:spPr>
          <a:xfrm>
            <a:off x="7978830" y="3610038"/>
            <a:ext cx="1504604" cy="523220"/>
          </a:xfrm>
          <a:prstGeom prst="rect">
            <a:avLst/>
          </a:prstGeom>
          <a:solidFill>
            <a:schemeClr val="bg1"/>
          </a:solidFill>
          <a:ln>
            <a:solidFill>
              <a:schemeClr val="bg1">
                <a:alpha val="0"/>
              </a:schemeClr>
            </a:solidFill>
          </a:ln>
        </p:spPr>
        <p:txBody>
          <a:bodyPr wrap="square" rtlCol="0">
            <a:spAutoFit/>
          </a:bodyPr>
          <a:lstStyle/>
          <a:p>
            <a:pPr algn="ctr"/>
            <a:r>
              <a:rPr kumimoji="1" lang="en-US" altLang="ja-JP" sz="1400" dirty="0" smtClean="0"/>
              <a:t>【</a:t>
            </a:r>
            <a:r>
              <a:rPr kumimoji="1" lang="ja-JP" altLang="en-US" sz="1400" dirty="0" smtClean="0"/>
              <a:t>計画期間</a:t>
            </a:r>
            <a:r>
              <a:rPr kumimoji="1" lang="en-US" altLang="ja-JP" sz="1400" dirty="0" smtClean="0"/>
              <a:t>】</a:t>
            </a:r>
          </a:p>
          <a:p>
            <a:pPr algn="ctr"/>
            <a:r>
              <a:rPr kumimoji="1" lang="ja-JP" altLang="en-US" sz="1400" dirty="0" smtClean="0"/>
              <a:t>６年間</a:t>
            </a:r>
            <a:endParaRPr kumimoji="1" lang="ja-JP" altLang="en-US" sz="1400" dirty="0"/>
          </a:p>
        </p:txBody>
      </p:sp>
      <p:sp>
        <p:nvSpPr>
          <p:cNvPr id="13" name="テキスト ボックス 12"/>
          <p:cNvSpPr txBox="1"/>
          <p:nvPr/>
        </p:nvSpPr>
        <p:spPr>
          <a:xfrm>
            <a:off x="4567847" y="5696394"/>
            <a:ext cx="2324791" cy="307777"/>
          </a:xfrm>
          <a:prstGeom prst="rect">
            <a:avLst/>
          </a:prstGeom>
          <a:solidFill>
            <a:schemeClr val="bg1"/>
          </a:solidFill>
          <a:ln>
            <a:solidFill>
              <a:schemeClr val="bg1">
                <a:alpha val="0"/>
              </a:schemeClr>
            </a:solidFill>
          </a:ln>
        </p:spPr>
        <p:txBody>
          <a:bodyPr wrap="square" rtlCol="0">
            <a:spAutoFit/>
          </a:bodyPr>
          <a:lstStyle/>
          <a:p>
            <a:pPr algn="ctr"/>
            <a:r>
              <a:rPr kumimoji="1" lang="en-US" altLang="ja-JP" sz="1400" dirty="0" smtClean="0"/>
              <a:t>【</a:t>
            </a:r>
            <a:r>
              <a:rPr kumimoji="1" lang="ja-JP" altLang="en-US" sz="1400" dirty="0" smtClean="0"/>
              <a:t>計画期間の設定なし</a:t>
            </a:r>
            <a:r>
              <a:rPr kumimoji="1" lang="en-US" altLang="ja-JP" sz="1400" dirty="0" smtClean="0"/>
              <a:t>】</a:t>
            </a:r>
            <a:endParaRPr kumimoji="1" lang="ja-JP" altLang="en-US" sz="1400" dirty="0"/>
          </a:p>
        </p:txBody>
      </p:sp>
      <p:sp>
        <p:nvSpPr>
          <p:cNvPr id="6" name="テキスト ボックス 5"/>
          <p:cNvSpPr txBox="1"/>
          <p:nvPr/>
        </p:nvSpPr>
        <p:spPr>
          <a:xfrm>
            <a:off x="1828800" y="2149688"/>
            <a:ext cx="1504604" cy="523220"/>
          </a:xfrm>
          <a:prstGeom prst="rect">
            <a:avLst/>
          </a:prstGeom>
          <a:solidFill>
            <a:schemeClr val="bg1"/>
          </a:solidFill>
          <a:ln>
            <a:solidFill>
              <a:schemeClr val="bg1">
                <a:alpha val="0"/>
              </a:schemeClr>
            </a:solidFill>
          </a:ln>
        </p:spPr>
        <p:txBody>
          <a:bodyPr wrap="square" rtlCol="0">
            <a:spAutoFit/>
          </a:bodyPr>
          <a:lstStyle/>
          <a:p>
            <a:pPr algn="ctr"/>
            <a:r>
              <a:rPr kumimoji="1" lang="en-US" altLang="ja-JP" sz="1400" dirty="0" smtClean="0"/>
              <a:t>【</a:t>
            </a:r>
            <a:r>
              <a:rPr kumimoji="1" lang="ja-JP" altLang="en-US" sz="1400" dirty="0" smtClean="0"/>
              <a:t>計画期間</a:t>
            </a:r>
            <a:r>
              <a:rPr kumimoji="1" lang="en-US" altLang="ja-JP" sz="1400" dirty="0" smtClean="0"/>
              <a:t>】</a:t>
            </a:r>
          </a:p>
          <a:p>
            <a:pPr algn="ctr"/>
            <a:r>
              <a:rPr kumimoji="1" lang="ja-JP" altLang="en-US" sz="1400" dirty="0" smtClean="0"/>
              <a:t>５年間</a:t>
            </a:r>
            <a:endParaRPr kumimoji="1" lang="ja-JP" altLang="en-US" sz="1400" dirty="0"/>
          </a:p>
        </p:txBody>
      </p:sp>
      <p:sp>
        <p:nvSpPr>
          <p:cNvPr id="15" name="テキスト ボックス 14"/>
          <p:cNvSpPr txBox="1"/>
          <p:nvPr/>
        </p:nvSpPr>
        <p:spPr>
          <a:xfrm>
            <a:off x="6867701" y="5498114"/>
            <a:ext cx="2956560" cy="646331"/>
          </a:xfrm>
          <a:prstGeom prst="rect">
            <a:avLst/>
          </a:prstGeom>
          <a:noFill/>
        </p:spPr>
        <p:txBody>
          <a:bodyPr wrap="square" rtlCol="0">
            <a:spAutoFit/>
          </a:bodyPr>
          <a:lstStyle/>
          <a:p>
            <a:r>
              <a:rPr kumimoji="1" lang="en-US" altLang="ja-JP" sz="1200" dirty="0" smtClean="0">
                <a:latin typeface="ＭＳ Ｐゴシック" panose="020B0600070205080204" pitchFamily="50" charset="-128"/>
                <a:ea typeface="ＭＳ Ｐゴシック" panose="020B0600070205080204" pitchFamily="50" charset="-128"/>
              </a:rPr>
              <a:t>※ </a:t>
            </a:r>
            <a:r>
              <a:rPr kumimoji="1" lang="ja-JP" altLang="en-US" sz="1200" dirty="0" smtClean="0">
                <a:latin typeface="ＭＳ Ｐゴシック" panose="020B0600070205080204" pitchFamily="50" charset="-128"/>
                <a:ea typeface="ＭＳ Ｐゴシック" panose="020B0600070205080204" pitchFamily="50" charset="-128"/>
              </a:rPr>
              <a:t>国は、内閣感染症危機管理統括庁を</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 設置した後に、新型インフル等対策政府</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 行動計画を改定する予定</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14"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7</a:t>
            </a:r>
            <a:endParaRPr kumimoji="1" lang="ja-JP" altLang="en-US" sz="4000" dirty="0"/>
          </a:p>
        </p:txBody>
      </p:sp>
      <p:sp>
        <p:nvSpPr>
          <p:cNvPr id="16" name="正方形/長方形 15"/>
          <p:cNvSpPr/>
          <p:nvPr/>
        </p:nvSpPr>
        <p:spPr>
          <a:xfrm>
            <a:off x="0" y="-5232"/>
            <a:ext cx="9906000" cy="591784"/>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2000" b="1" dirty="0" smtClean="0">
                <a:solidFill>
                  <a:schemeClr val="bg1"/>
                </a:solidFill>
                <a:latin typeface="游ゴシック" panose="020B0400000000000000" pitchFamily="50" charset="-128"/>
              </a:rPr>
              <a:t>感染症予防計画等の計画期間</a:t>
            </a:r>
            <a:endParaRPr lang="ja-JP" altLang="en-US" sz="2000" b="1" dirty="0">
              <a:solidFill>
                <a:schemeClr val="bg1"/>
              </a:solidFill>
              <a:latin typeface="游ゴシック" panose="020B0400000000000000" pitchFamily="50" charset="-128"/>
            </a:endParaRPr>
          </a:p>
        </p:txBody>
      </p:sp>
    </p:spTree>
    <p:extLst>
      <p:ext uri="{BB962C8B-B14F-4D97-AF65-F5344CB8AC3E}">
        <p14:creationId xmlns:p14="http://schemas.microsoft.com/office/powerpoint/2010/main" val="4216293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53594" y="557040"/>
            <a:ext cx="4245427" cy="5977113"/>
          </a:xfrm>
          <a:prstGeom prst="rect">
            <a:avLst/>
          </a:prstGeom>
          <a:ln w="19050">
            <a:solidFill>
              <a:schemeClr val="bg1">
                <a:lumMod val="50000"/>
              </a:schemeClr>
            </a:solidFill>
          </a:ln>
        </p:spPr>
      </p:pic>
      <p:sp>
        <p:nvSpPr>
          <p:cNvPr id="6" name="テキスト ボックス 5"/>
          <p:cNvSpPr txBox="1"/>
          <p:nvPr/>
        </p:nvSpPr>
        <p:spPr>
          <a:xfrm>
            <a:off x="4800033" y="679504"/>
            <a:ext cx="4754880" cy="6001643"/>
          </a:xfrm>
          <a:prstGeom prst="rect">
            <a:avLst/>
          </a:prstGeom>
          <a:noFill/>
        </p:spPr>
        <p:txBody>
          <a:bodyPr wrap="square" rtlCol="0">
            <a:spAutoFit/>
          </a:bodyPr>
          <a:lstStyle/>
          <a:p>
            <a:r>
              <a:rPr kumimoji="1" lang="en-US" altLang="ja-JP" sz="2000" dirty="0" smtClean="0"/>
              <a:t>【</a:t>
            </a:r>
            <a:r>
              <a:rPr kumimoji="1" lang="ja-JP" altLang="en-US" sz="2000" dirty="0" smtClean="0"/>
              <a:t>現行計画（</a:t>
            </a:r>
            <a:r>
              <a:rPr kumimoji="1" lang="en-US" altLang="ja-JP" sz="2000" dirty="0" smtClean="0"/>
              <a:t>H30</a:t>
            </a:r>
            <a:r>
              <a:rPr kumimoji="1" lang="ja-JP" altLang="en-US" sz="2000" dirty="0" smtClean="0"/>
              <a:t>～</a:t>
            </a:r>
            <a:r>
              <a:rPr kumimoji="1" lang="en-US" altLang="ja-JP" sz="2000" dirty="0" smtClean="0"/>
              <a:t>R5</a:t>
            </a:r>
            <a:r>
              <a:rPr kumimoji="1" lang="ja-JP" altLang="en-US" sz="2000" dirty="0" smtClean="0"/>
              <a:t>年度）について</a:t>
            </a:r>
            <a:r>
              <a:rPr kumimoji="1" lang="en-US" altLang="ja-JP" sz="2000" dirty="0" smtClean="0"/>
              <a:t>】</a:t>
            </a:r>
          </a:p>
          <a:p>
            <a:endParaRPr lang="en-US" altLang="ja-JP" sz="2000" dirty="0" smtClean="0"/>
          </a:p>
          <a:p>
            <a:r>
              <a:rPr lang="ja-JP" altLang="en-US" sz="2000" dirty="0" smtClean="0"/>
              <a:t>・平成</a:t>
            </a:r>
            <a:r>
              <a:rPr lang="en-US" altLang="ja-JP" sz="2000" dirty="0" smtClean="0"/>
              <a:t>20</a:t>
            </a:r>
            <a:r>
              <a:rPr lang="ja-JP" altLang="en-US" sz="2000" dirty="0" smtClean="0"/>
              <a:t>年の前計画策定から</a:t>
            </a:r>
            <a:r>
              <a:rPr lang="en-US" altLang="ja-JP" sz="2000" dirty="0" smtClean="0"/>
              <a:t>10</a:t>
            </a:r>
            <a:r>
              <a:rPr lang="ja-JP" altLang="en-US" sz="2000" dirty="0" smtClean="0"/>
              <a:t>年が経過し、</a:t>
            </a:r>
            <a:r>
              <a:rPr lang="ja-JP" altLang="en-US" sz="2000" dirty="0" smtClean="0">
                <a:solidFill>
                  <a:srgbClr val="FF0000"/>
                </a:solidFill>
              </a:rPr>
              <a:t>新型インフルエンザ等対策特別措置法</a:t>
            </a:r>
            <a:r>
              <a:rPr lang="ja-JP" altLang="en-US" sz="2000" dirty="0" smtClean="0"/>
              <a:t>が制定されたこと</a:t>
            </a:r>
            <a:r>
              <a:rPr lang="ja-JP" altLang="en-US" sz="2000" dirty="0" smtClean="0">
                <a:solidFill>
                  <a:srgbClr val="FF0000"/>
                </a:solidFill>
              </a:rPr>
              <a:t>をはじめ、感染症に関する法制度等が大きく変化していることを踏まえ策定</a:t>
            </a:r>
            <a:r>
              <a:rPr lang="ja-JP" altLang="en-US" sz="2000" dirty="0" smtClean="0"/>
              <a:t>。</a:t>
            </a:r>
            <a:endParaRPr lang="en-US" altLang="ja-JP" sz="2000" dirty="0" smtClean="0"/>
          </a:p>
          <a:p>
            <a:endParaRPr lang="en-US" altLang="ja-JP" sz="2000" dirty="0"/>
          </a:p>
          <a:p>
            <a:r>
              <a:rPr lang="ja-JP" altLang="en-US" sz="2000" dirty="0" smtClean="0"/>
              <a:t>・</a:t>
            </a:r>
            <a:r>
              <a:rPr lang="ja-JP" altLang="en-US" sz="2000" dirty="0" smtClean="0">
                <a:solidFill>
                  <a:srgbClr val="FF0000"/>
                </a:solidFill>
              </a:rPr>
              <a:t>平成</a:t>
            </a:r>
            <a:r>
              <a:rPr lang="en-US" altLang="ja-JP" sz="2000" dirty="0" smtClean="0">
                <a:solidFill>
                  <a:srgbClr val="FF0000"/>
                </a:solidFill>
              </a:rPr>
              <a:t>28</a:t>
            </a:r>
            <a:r>
              <a:rPr lang="ja-JP" altLang="en-US" sz="2000" dirty="0" smtClean="0">
                <a:solidFill>
                  <a:srgbClr val="FF0000"/>
                </a:solidFill>
              </a:rPr>
              <a:t>年の感染症法や国の基本指針、「特定感染症予防指針」</a:t>
            </a:r>
            <a:r>
              <a:rPr lang="ja-JP" altLang="en-US" sz="2000" dirty="0" smtClean="0"/>
              <a:t> （インフルエンザ</a:t>
            </a:r>
            <a:r>
              <a:rPr lang="en-US" altLang="ja-JP" sz="2000" dirty="0" smtClean="0"/>
              <a:t>(H11.12)</a:t>
            </a:r>
            <a:r>
              <a:rPr lang="ja-JP" altLang="en-US" sz="2000" dirty="0" err="1" smtClean="0"/>
              <a:t>、</a:t>
            </a:r>
            <a:r>
              <a:rPr lang="ja-JP" altLang="en-US" sz="2000" dirty="0" smtClean="0"/>
              <a:t>性感染症</a:t>
            </a:r>
            <a:r>
              <a:rPr lang="en-US" altLang="ja-JP" sz="2000" dirty="0" smtClean="0"/>
              <a:t>(H12.2)</a:t>
            </a:r>
            <a:r>
              <a:rPr lang="ja-JP" altLang="en-US" sz="2000" dirty="0" err="1" smtClean="0"/>
              <a:t>、</a:t>
            </a:r>
            <a:r>
              <a:rPr lang="ja-JP" altLang="en-US" sz="2000" dirty="0" smtClean="0"/>
              <a:t>結核</a:t>
            </a:r>
            <a:r>
              <a:rPr lang="en-US" altLang="ja-JP" sz="2000" dirty="0" smtClean="0"/>
              <a:t>(H19.3)</a:t>
            </a:r>
            <a:r>
              <a:rPr lang="ja-JP" altLang="en-US" sz="2000" dirty="0" err="1" smtClean="0"/>
              <a:t>、</a:t>
            </a:r>
            <a:r>
              <a:rPr lang="ja-JP" altLang="en-US" sz="2000" dirty="0" smtClean="0"/>
              <a:t>麻しん</a:t>
            </a:r>
            <a:r>
              <a:rPr lang="en-US" altLang="ja-JP" sz="2000" dirty="0" smtClean="0"/>
              <a:t>(H19.12)</a:t>
            </a:r>
            <a:r>
              <a:rPr lang="ja-JP" altLang="en-US" sz="2000" dirty="0" err="1" smtClean="0"/>
              <a:t>、</a:t>
            </a:r>
            <a:r>
              <a:rPr lang="ja-JP" altLang="en-US" sz="2000" dirty="0" smtClean="0"/>
              <a:t>後天性免疫不全症候群</a:t>
            </a:r>
            <a:r>
              <a:rPr lang="en-US" altLang="ja-JP" sz="2000" dirty="0" smtClean="0"/>
              <a:t>(H24.1)</a:t>
            </a:r>
            <a:r>
              <a:rPr lang="ja-JP" altLang="en-US" sz="2000" dirty="0" err="1" smtClean="0"/>
              <a:t>、</a:t>
            </a:r>
            <a:r>
              <a:rPr lang="ja-JP" altLang="en-US" sz="2000" dirty="0" smtClean="0"/>
              <a:t>風しん</a:t>
            </a:r>
            <a:r>
              <a:rPr lang="en-US" altLang="ja-JP" sz="2000" dirty="0" smtClean="0"/>
              <a:t>(H26.3)</a:t>
            </a:r>
            <a:r>
              <a:rPr lang="ja-JP" altLang="en-US" sz="2000" dirty="0" err="1" smtClean="0"/>
              <a:t>、</a:t>
            </a:r>
            <a:r>
              <a:rPr lang="ja-JP" altLang="en-US" sz="2000" dirty="0" smtClean="0"/>
              <a:t>蚊媒介感染症</a:t>
            </a:r>
            <a:r>
              <a:rPr lang="en-US" altLang="ja-JP" sz="2000" dirty="0" smtClean="0"/>
              <a:t>(H27.4</a:t>
            </a:r>
            <a:r>
              <a:rPr lang="ja-JP" altLang="en-US" sz="2000" dirty="0" smtClean="0"/>
              <a:t>）に基づく感染症</a:t>
            </a:r>
            <a:r>
              <a:rPr lang="ja-JP" altLang="en-US" sz="2000" dirty="0" smtClean="0">
                <a:solidFill>
                  <a:srgbClr val="FF0000"/>
                </a:solidFill>
              </a:rPr>
              <a:t>のほか</a:t>
            </a:r>
            <a:r>
              <a:rPr lang="ja-JP" altLang="en-US" sz="2000" dirty="0" smtClean="0"/>
              <a:t>、本道の地域特性を踏まえ、</a:t>
            </a:r>
            <a:r>
              <a:rPr lang="ja-JP" altLang="en-US" sz="2000" dirty="0" smtClean="0">
                <a:solidFill>
                  <a:srgbClr val="FF0000"/>
                </a:solidFill>
              </a:rPr>
              <a:t>エキノコックス症についても規定</a:t>
            </a:r>
            <a:r>
              <a:rPr lang="ja-JP" altLang="en-US" sz="2000" dirty="0" smtClean="0"/>
              <a:t>。</a:t>
            </a:r>
            <a:endParaRPr lang="en-US" altLang="ja-JP" sz="2000" dirty="0" smtClean="0"/>
          </a:p>
          <a:p>
            <a:endParaRPr kumimoji="1" lang="en-US" altLang="ja-JP" sz="1600" dirty="0" smtClean="0"/>
          </a:p>
          <a:p>
            <a:endParaRPr lang="en-US" altLang="ja-JP" sz="1600" dirty="0" smtClean="0"/>
          </a:p>
          <a:p>
            <a:endParaRPr kumimoji="1" lang="en-US" altLang="ja-JP" sz="1600" dirty="0" smtClean="0"/>
          </a:p>
          <a:p>
            <a:endParaRPr kumimoji="1" lang="en-US" altLang="ja-JP" sz="1600" dirty="0" smtClean="0"/>
          </a:p>
        </p:txBody>
      </p:sp>
      <p:sp>
        <p:nvSpPr>
          <p:cNvPr id="7"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8</a:t>
            </a:r>
            <a:endParaRPr kumimoji="1" lang="ja-JP" altLang="en-US" sz="4000" dirty="0"/>
          </a:p>
        </p:txBody>
      </p:sp>
      <p:sp>
        <p:nvSpPr>
          <p:cNvPr id="8" name="正方形/長方形 7"/>
          <p:cNvSpPr/>
          <p:nvPr/>
        </p:nvSpPr>
        <p:spPr>
          <a:xfrm>
            <a:off x="0" y="-3814"/>
            <a:ext cx="9906000" cy="485029"/>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2000" b="1" dirty="0" smtClean="0">
                <a:solidFill>
                  <a:schemeClr val="bg1"/>
                </a:solidFill>
                <a:latin typeface="游ゴシック" panose="020B0400000000000000" pitchFamily="50" charset="-128"/>
              </a:rPr>
              <a:t>北海道感染症予防</a:t>
            </a:r>
            <a:r>
              <a:rPr lang="ja-JP" altLang="en-US" sz="2000" b="1" dirty="0">
                <a:solidFill>
                  <a:schemeClr val="bg1"/>
                </a:solidFill>
                <a:latin typeface="游ゴシック" panose="020B0400000000000000" pitchFamily="50" charset="-128"/>
              </a:rPr>
              <a:t>計画（第５版）　</a:t>
            </a:r>
            <a:r>
              <a:rPr lang="en-US" altLang="ja-JP" sz="2000" b="1" dirty="0">
                <a:solidFill>
                  <a:schemeClr val="bg1"/>
                </a:solidFill>
                <a:latin typeface="游ゴシック" panose="020B0400000000000000" pitchFamily="50" charset="-128"/>
              </a:rPr>
              <a:t>【</a:t>
            </a:r>
            <a:r>
              <a:rPr lang="ja-JP" altLang="en-US" sz="2000" b="1" dirty="0">
                <a:solidFill>
                  <a:schemeClr val="bg1"/>
                </a:solidFill>
                <a:latin typeface="游ゴシック" panose="020B0400000000000000" pitchFamily="50" charset="-128"/>
              </a:rPr>
              <a:t>現行計画</a:t>
            </a:r>
            <a:r>
              <a:rPr lang="en-US" altLang="ja-JP" sz="2000" b="1" dirty="0">
                <a:solidFill>
                  <a:schemeClr val="bg1"/>
                </a:solidFill>
                <a:latin typeface="游ゴシック" panose="020B0400000000000000" pitchFamily="50" charset="-128"/>
              </a:rPr>
              <a:t>】</a:t>
            </a:r>
            <a:endParaRPr lang="ja-JP" altLang="en-US" sz="2000" b="1" dirty="0">
              <a:solidFill>
                <a:schemeClr val="bg1"/>
              </a:solidFill>
              <a:latin typeface="游ゴシック" panose="020B0400000000000000" pitchFamily="50" charset="-128"/>
            </a:endParaRPr>
          </a:p>
        </p:txBody>
      </p:sp>
    </p:spTree>
    <p:extLst>
      <p:ext uri="{BB962C8B-B14F-4D97-AF65-F5344CB8AC3E}">
        <p14:creationId xmlns:p14="http://schemas.microsoft.com/office/powerpoint/2010/main" val="1224345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1833</TotalTime>
  <Words>7020</Words>
  <Application>Microsoft Office PowerPoint</Application>
  <PresentationFormat>A4 210 x 297 mm</PresentationFormat>
  <Paragraphs>1183</Paragraphs>
  <Slides>30</Slides>
  <Notes>2</Notes>
  <HiddenSlides>0</HiddenSlides>
  <MMClips>0</MMClips>
  <ScaleCrop>false</ScaleCrop>
  <HeadingPairs>
    <vt:vector size="8" baseType="variant">
      <vt:variant>
        <vt:lpstr>使用されているフォント</vt:lpstr>
      </vt:variant>
      <vt:variant>
        <vt:i4>14</vt:i4>
      </vt:variant>
      <vt:variant>
        <vt:lpstr>テーマ</vt:lpstr>
      </vt:variant>
      <vt:variant>
        <vt:i4>1</vt:i4>
      </vt:variant>
      <vt:variant>
        <vt:lpstr>埋め込まれた OLE サーバー</vt:lpstr>
      </vt:variant>
      <vt:variant>
        <vt:i4>2</vt:i4>
      </vt:variant>
      <vt:variant>
        <vt:lpstr>スライド タイトル</vt:lpstr>
      </vt:variant>
      <vt:variant>
        <vt:i4>30</vt:i4>
      </vt:variant>
    </vt:vector>
  </HeadingPairs>
  <TitlesOfParts>
    <vt:vector size="47" baseType="lpstr">
      <vt:lpstr>ＡＲ丸ゴシック体Ｍ</vt:lpstr>
      <vt:lpstr>ＤＦ特太ゴシック体</vt:lpstr>
      <vt:lpstr>ＤＨＰ特太ゴシック体</vt:lpstr>
      <vt:lpstr>ＭＳ Ｐゴシック</vt:lpstr>
      <vt:lpstr>ＭＳ ゴシック</vt:lpstr>
      <vt:lpstr>ＭＳ 明朝</vt:lpstr>
      <vt:lpstr>メイリオ</vt:lpstr>
      <vt:lpstr>游ゴシック</vt:lpstr>
      <vt:lpstr>游ゴシック Light</vt:lpstr>
      <vt:lpstr>Arial</vt:lpstr>
      <vt:lpstr>Calibri</vt:lpstr>
      <vt:lpstr>Calibri Light</vt:lpstr>
      <vt:lpstr>Times New Roman</vt:lpstr>
      <vt:lpstr>Wingdings</vt:lpstr>
      <vt:lpstr>Office テーマ</vt:lpstr>
      <vt:lpstr>文書</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久保田＿寿広</cp:lastModifiedBy>
  <cp:revision>223</cp:revision>
  <cp:lastPrinted>2023-11-22T11:15:33Z</cp:lastPrinted>
  <dcterms:created xsi:type="dcterms:W3CDTF">2023-08-03T07:05:06Z</dcterms:created>
  <dcterms:modified xsi:type="dcterms:W3CDTF">2024-01-12T05:46:01Z</dcterms:modified>
</cp:coreProperties>
</file>