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6" r:id="rId1"/>
    <p:sldMasterId id="2147483729" r:id="rId2"/>
  </p:sldMasterIdLst>
  <p:notesMasterIdLst>
    <p:notesMasterId r:id="rId14"/>
  </p:notesMasterIdLst>
  <p:handoutMasterIdLst>
    <p:handoutMasterId r:id="rId15"/>
  </p:handoutMasterIdLst>
  <p:sldIdLst>
    <p:sldId id="291" r:id="rId3"/>
    <p:sldId id="302" r:id="rId4"/>
    <p:sldId id="303" r:id="rId5"/>
    <p:sldId id="304" r:id="rId6"/>
    <p:sldId id="306" r:id="rId7"/>
    <p:sldId id="305" r:id="rId8"/>
    <p:sldId id="307" r:id="rId9"/>
    <p:sldId id="308" r:id="rId10"/>
    <p:sldId id="309" r:id="rId11"/>
    <p:sldId id="310" r:id="rId12"/>
    <p:sldId id="311" r:id="rId1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4" autoAdjust="0"/>
  </p:normalViewPr>
  <p:slideViewPr>
    <p:cSldViewPr snapToGrid="0">
      <p:cViewPr varScale="1">
        <p:scale>
          <a:sx n="56" d="100"/>
          <a:sy n="56" d="100"/>
        </p:scale>
        <p:origin x="64" y="12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29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12" tIns="45706" rIns="91412" bIns="45706" rtlCol="0"/>
          <a:lstStyle>
            <a:lvl1pPr algn="r">
              <a:defRPr sz="1200"/>
            </a:lvl1pPr>
          </a:lstStyle>
          <a:p>
            <a:fld id="{AE7F2FAA-BE98-4899-8BAC-86816F32B241}" type="datetimeFigureOut">
              <a:rPr kumimoji="1" lang="ja-JP" altLang="en-US" smtClean="0"/>
              <a:t>2024/1/12</a:t>
            </a:fld>
            <a:endParaRPr kumimoji="1" lang="ja-JP" altLang="en-US"/>
          </a:p>
        </p:txBody>
      </p:sp>
      <p:sp>
        <p:nvSpPr>
          <p:cNvPr id="4" name="フッター プレースホルダー 3"/>
          <p:cNvSpPr>
            <a:spLocks noGrp="1"/>
          </p:cNvSpPr>
          <p:nvPr>
            <p:ph type="ftr" sz="quarter" idx="2"/>
          </p:nvPr>
        </p:nvSpPr>
        <p:spPr>
          <a:xfrm>
            <a:off x="2" y="9371013"/>
            <a:ext cx="2919413" cy="495300"/>
          </a:xfrm>
          <a:prstGeom prst="rect">
            <a:avLst/>
          </a:prstGeom>
        </p:spPr>
        <p:txBody>
          <a:bodyPr vert="horz" lIns="91412" tIns="45706" rIns="91412" bIns="457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12" tIns="45706" rIns="91412" bIns="45706" rtlCol="0" anchor="b"/>
          <a:lstStyle>
            <a:lvl1pPr algn="r">
              <a:defRPr sz="1200"/>
            </a:lvl1pPr>
          </a:lstStyle>
          <a:p>
            <a:fld id="{AB630668-0AE2-43FC-9EC4-BD981BF0264A}" type="slidenum">
              <a:rPr kumimoji="1" lang="ja-JP" altLang="en-US" smtClean="0"/>
              <a:t>‹#›</a:t>
            </a:fld>
            <a:endParaRPr kumimoji="1" lang="ja-JP" altLang="en-US"/>
          </a:p>
        </p:txBody>
      </p:sp>
    </p:spTree>
    <p:extLst>
      <p:ext uri="{BB962C8B-B14F-4D97-AF65-F5344CB8AC3E}">
        <p14:creationId xmlns:p14="http://schemas.microsoft.com/office/powerpoint/2010/main" val="2936256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12" tIns="45706" rIns="91412" bIns="45706" rtlCol="0"/>
          <a:lstStyle>
            <a:lvl1pPr algn="r">
              <a:defRPr sz="1200"/>
            </a:lvl1pPr>
          </a:lstStyle>
          <a:p>
            <a:fld id="{5CCE89D2-AFDD-4249-99E8-3A45EFBE1F23}" type="datetimeFigureOut">
              <a:rPr kumimoji="1" lang="ja-JP" altLang="en-US" smtClean="0"/>
              <a:t>2024/1/12</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73102" y="4748215"/>
            <a:ext cx="5389563" cy="3884612"/>
          </a:xfrm>
          <a:prstGeom prst="rect">
            <a:avLst/>
          </a:prstGeom>
        </p:spPr>
        <p:txBody>
          <a:bodyPr vert="horz" lIns="91412" tIns="45706" rIns="91412" bIns="4570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1013"/>
            <a:ext cx="2919413" cy="495300"/>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12" tIns="45706" rIns="91412" bIns="45706" rtlCol="0" anchor="b"/>
          <a:lstStyle>
            <a:lvl1pPr algn="r">
              <a:defRPr sz="1200"/>
            </a:lvl1pPr>
          </a:lstStyle>
          <a:p>
            <a:fld id="{5D824905-F7A2-4050-8996-BEED3F8A2B6A}" type="slidenum">
              <a:rPr kumimoji="1" lang="ja-JP" altLang="en-US" smtClean="0"/>
              <a:t>‹#›</a:t>
            </a:fld>
            <a:endParaRPr kumimoji="1" lang="ja-JP" altLang="en-US"/>
          </a:p>
        </p:txBody>
      </p:sp>
    </p:spTree>
    <p:extLst>
      <p:ext uri="{BB962C8B-B14F-4D97-AF65-F5344CB8AC3E}">
        <p14:creationId xmlns:p14="http://schemas.microsoft.com/office/powerpoint/2010/main" val="3431206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ELDERLY HEALTH AND WELFARE DIVISION,ELDERLY ASSISTANCE BUREAU,HOKKAIDO DEPARTMENT OF HEALTH AND WELFARE.</a:t>
            </a:r>
            <a:endParaRPr kumimoji="1" lang="ja-JP" altLang="en-US" dirty="0"/>
          </a:p>
        </p:txBody>
      </p:sp>
      <p:sp>
        <p:nvSpPr>
          <p:cNvPr id="4" name="スライド番号プレースホルダー 3"/>
          <p:cNvSpPr>
            <a:spLocks noGrp="1"/>
          </p:cNvSpPr>
          <p:nvPr>
            <p:ph type="sldNum" sz="quarter" idx="10"/>
          </p:nvPr>
        </p:nvSpPr>
        <p:spPr/>
        <p:txBody>
          <a:bodyPr/>
          <a:lstStyle/>
          <a:p>
            <a:fld id="{5D824905-F7A2-4050-8996-BEED3F8A2B6A}" type="slidenum">
              <a:rPr kumimoji="1" lang="ja-JP" altLang="en-US" smtClean="0"/>
              <a:t>0</a:t>
            </a:fld>
            <a:endParaRPr kumimoji="1" lang="ja-JP" altLang="en-US"/>
          </a:p>
        </p:txBody>
      </p:sp>
    </p:spTree>
    <p:extLst>
      <p:ext uri="{BB962C8B-B14F-4D97-AF65-F5344CB8AC3E}">
        <p14:creationId xmlns:p14="http://schemas.microsoft.com/office/powerpoint/2010/main" val="153827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EAA6A8-21F4-4CC7-986B-03C43EC3DDAB}"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93945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EAA6A8-21F4-4CC7-986B-03C43EC3DDAB}"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19891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EAA6A8-21F4-4CC7-986B-03C43EC3DDAB}"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325002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EAA6A8-21F4-4CC7-986B-03C43EC3DDAB}"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50794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EAA6A8-21F4-4CC7-986B-03C43EC3DDAB}"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2004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EAA6A8-21F4-4CC7-986B-03C43EC3DDAB}"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508025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EAA6A8-21F4-4CC7-986B-03C43EC3DDAB}"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4479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EAA6A8-21F4-4CC7-986B-03C43EC3DDAB}"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876277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EAA6A8-21F4-4CC7-986B-03C43EC3DDAB}"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179082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EAA6A8-21F4-4CC7-986B-03C43EC3DDAB}"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61352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prstGeom prst="rect">
            <a:avLst/>
          </a:prstGeo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0B68259E-BF77-463D-89E5-F5074342826B}" type="datetime1">
              <a:rPr kumimoji="1" lang="ja-JP" altLang="en-US" smtClean="0"/>
              <a:t>2024/1/12</a:t>
            </a:fld>
            <a:endParaRPr kumimoji="1" lang="ja-JP" altLang="en-US"/>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Tree>
    <p:extLst>
      <p:ext uri="{BB962C8B-B14F-4D97-AF65-F5344CB8AC3E}">
        <p14:creationId xmlns:p14="http://schemas.microsoft.com/office/powerpoint/2010/main" val="1821184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a:prstGeom prst="rect">
            <a:avLst/>
          </a:prstGeo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628650" y="6356351"/>
            <a:ext cx="2057400" cy="365125"/>
          </a:xfrm>
          <a:prstGeom prst="rect">
            <a:avLst/>
          </a:prstGeom>
        </p:spPr>
        <p:txBody>
          <a:bodyPr/>
          <a:lstStyle/>
          <a:p>
            <a:fld id="{05601900-4D51-4518-82D5-20359D3EC2C1}" type="datetime1">
              <a:rPr kumimoji="1" lang="ja-JP" altLang="en-US" smtClean="0"/>
              <a:t>2024/1/12</a:t>
            </a:fld>
            <a:endParaRPr kumimoji="1" lang="ja-JP" altLang="en-US"/>
          </a:p>
        </p:txBody>
      </p:sp>
      <p:sp>
        <p:nvSpPr>
          <p:cNvPr id="6" name="フッター プレースホルダー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lgn="ctr"/>
            <a:fld id="{B9B28822-0A4A-4FCC-A2B5-FDAB359CF85F}" type="slidenum">
              <a:rPr lang="ja-JP" altLang="en-US" smtClean="0"/>
              <a:pPr algn="ctr"/>
              <a:t>‹#›</a:t>
            </a:fld>
            <a:endParaRPr lang="ja-JP" altLang="en-US" dirty="0"/>
          </a:p>
        </p:txBody>
      </p:sp>
    </p:spTree>
    <p:extLst>
      <p:ext uri="{BB962C8B-B14F-4D97-AF65-F5344CB8AC3E}">
        <p14:creationId xmlns:p14="http://schemas.microsoft.com/office/powerpoint/2010/main" val="750066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325563"/>
          </a:xfrm>
          <a:prstGeom prst="rect">
            <a:avLst/>
          </a:prstGeom>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1825625"/>
            <a:ext cx="7886700" cy="4351338"/>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F8B76562-F36A-4B2B-8C33-766829426E78}" type="datetime1">
              <a:rPr kumimoji="1" lang="ja-JP" altLang="en-US" smtClean="0"/>
              <a:t>2024/1/12</a:t>
            </a:fld>
            <a:endParaRPr kumimoji="1" lang="ja-JP" altLang="en-US"/>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lgn="ctr"/>
            <a:fld id="{B9B28822-0A4A-4FCC-A2B5-FDAB359CF85F}" type="slidenum">
              <a:rPr lang="ja-JP" altLang="en-US" smtClean="0"/>
              <a:pPr algn="ctr"/>
              <a:t>‹#›</a:t>
            </a:fld>
            <a:endParaRPr lang="ja-JP" altLang="en-US" dirty="0"/>
          </a:p>
        </p:txBody>
      </p:sp>
    </p:spTree>
    <p:extLst>
      <p:ext uri="{BB962C8B-B14F-4D97-AF65-F5344CB8AC3E}">
        <p14:creationId xmlns:p14="http://schemas.microsoft.com/office/powerpoint/2010/main" val="248686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a:prstGeom prst="rect">
            <a:avLst/>
          </a:prstGeo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a:prstGeom prst="rect">
            <a:avLst/>
          </a:prstGeo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DF3B3758-135A-4285-ADA9-53AA42F4A8BC}" type="datetime1">
              <a:rPr kumimoji="1" lang="ja-JP" altLang="en-US" smtClean="0"/>
              <a:t>2024/1/12</a:t>
            </a:fld>
            <a:endParaRPr kumimoji="1" lang="ja-JP" altLang="en-US"/>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lgn="ctr"/>
            <a:fld id="{B9B28822-0A4A-4FCC-A2B5-FDAB359CF85F}" type="slidenum">
              <a:rPr lang="ja-JP" altLang="en-US" smtClean="0"/>
              <a:pPr algn="ctr"/>
              <a:t>‹#›</a:t>
            </a:fld>
            <a:endParaRPr lang="ja-JP" altLang="en-US" dirty="0"/>
          </a:p>
        </p:txBody>
      </p:sp>
    </p:spTree>
    <p:extLst>
      <p:ext uri="{BB962C8B-B14F-4D97-AF65-F5344CB8AC3E}">
        <p14:creationId xmlns:p14="http://schemas.microsoft.com/office/powerpoint/2010/main" val="138976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E34C56E-C10C-4ED2-A4AB-D59530C2DCDC}" type="datetime1">
              <a:rPr kumimoji="1" lang="ja-JP" altLang="en-US" smtClean="0"/>
              <a:t>2024/1/12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1180551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7FC9A5-5A4D-4EC6-B3B5-C733D78ED53C}" type="datetime1">
              <a:rPr kumimoji="1" lang="ja-JP" altLang="en-US" smtClean="0"/>
              <a:t>2024/1/12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728218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2525ED3-487D-4994-B12D-48D64FE19A2C}" type="datetime1">
              <a:rPr kumimoji="1" lang="ja-JP" altLang="en-US" smtClean="0"/>
              <a:t>2024/1/12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2814230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7B2935F-A182-4F96-A839-ACD4B250E8C6}" type="datetime1">
              <a:rPr kumimoji="1" lang="ja-JP" altLang="en-US" smtClean="0"/>
              <a:t>2024/1/12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2193658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08D417F-571C-4811-8BEF-18A36EFEB0E8}" type="datetime1">
              <a:rPr kumimoji="1" lang="ja-JP" altLang="en-US" smtClean="0"/>
              <a:t>2024/1/12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3329920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F4A18D-095C-4BFC-83DB-739C73E72E9B}" type="datetime1">
              <a:rPr kumimoji="1" lang="ja-JP" altLang="en-US" smtClean="0"/>
              <a:t>2024/1/12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2226807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A59F261-F8CB-4134-BB66-C12C3335EF9B}" type="datetime1">
              <a:rPr kumimoji="1" lang="ja-JP" altLang="en-US" smtClean="0"/>
              <a:t>2024/1/12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4285918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325563"/>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E4798C49-15F1-4DBA-9823-EF6D593DD174}" type="datetime1">
              <a:rPr kumimoji="1" lang="ja-JP" altLang="en-US" smtClean="0"/>
              <a:t>2024/1/12</a:t>
            </a:fld>
            <a:endParaRPr kumimoji="1" lang="ja-JP" altLang="en-US"/>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7086600" y="6492875"/>
            <a:ext cx="2057400" cy="365125"/>
          </a:xfrm>
        </p:spPr>
        <p:txBody>
          <a:bodyPr/>
          <a:lstStyle>
            <a:lvl1pPr algn="r">
              <a:defRPr sz="2400">
                <a:solidFill>
                  <a:schemeClr val="tx1"/>
                </a:solidFill>
              </a:defRPr>
            </a:lvl1pPr>
          </a:lstStyle>
          <a:p>
            <a:fld id="{B9B28822-0A4A-4FCC-A2B5-FDAB359CF85F}" type="slidenum">
              <a:rPr lang="ja-JP" altLang="en-US" smtClean="0"/>
              <a:pPr/>
              <a:t>‹#›</a:t>
            </a:fld>
            <a:endParaRPr lang="ja-JP" altLang="en-US" dirty="0"/>
          </a:p>
        </p:txBody>
      </p:sp>
    </p:spTree>
    <p:extLst>
      <p:ext uri="{BB962C8B-B14F-4D97-AF65-F5344CB8AC3E}">
        <p14:creationId xmlns:p14="http://schemas.microsoft.com/office/powerpoint/2010/main" val="79765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882283-BC8F-4444-95FB-774CC8D5BF27}" type="datetime1">
              <a:rPr kumimoji="1" lang="ja-JP" altLang="en-US" smtClean="0"/>
              <a:t>2024/1/12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2325058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162A41-BDAA-4FB4-AB9A-16D8ADCD2287}" type="datetime1">
              <a:rPr kumimoji="1" lang="ja-JP" altLang="en-US" smtClean="0"/>
              <a:t>2024/1/12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835803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942ADE-66AF-41DC-89D8-069E4D5FD691}" type="datetime1">
              <a:rPr kumimoji="1" lang="ja-JP" altLang="en-US" smtClean="0"/>
              <a:t>2024/1/12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1651668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CD5753-62DB-42BC-BDB2-1B4048E48118}" type="datetime1">
              <a:rPr kumimoji="1" lang="ja-JP" altLang="en-US" smtClean="0"/>
              <a:t>2024/1/12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3495011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325563"/>
          </a:xfrm>
          <a:prstGeom prst="rect">
            <a:avLst/>
          </a:prstGeom>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628650" y="6356351"/>
            <a:ext cx="2057400" cy="365125"/>
          </a:xfrm>
          <a:prstGeom prst="rect">
            <a:avLst/>
          </a:prstGeom>
        </p:spPr>
        <p:txBody>
          <a:bodyPr/>
          <a:lstStyle/>
          <a:p>
            <a:fld id="{E5F835AC-64CE-49BC-9B99-CC758C9CDE9A}" type="datetime1">
              <a:rPr kumimoji="1" lang="ja-JP" altLang="en-US" smtClean="0"/>
              <a:t>2024/1/12</a:t>
            </a:fld>
            <a:endParaRPr kumimoji="1" lang="ja-JP" altLang="en-US"/>
          </a:p>
        </p:txBody>
      </p:sp>
      <p:sp>
        <p:nvSpPr>
          <p:cNvPr id="4" name="フッター プレースホルダー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lgn="r">
              <a:defRPr sz="2400"/>
            </a:lvl1pPr>
          </a:lstStyle>
          <a:p>
            <a:fld id="{B9B28822-0A4A-4FCC-A2B5-FDAB359CF85F}" type="slidenum">
              <a:rPr lang="ja-JP" altLang="en-US" smtClean="0"/>
              <a:pPr/>
              <a:t>‹#›</a:t>
            </a:fld>
            <a:endParaRPr lang="ja-JP" altLang="en-US" dirty="0"/>
          </a:p>
        </p:txBody>
      </p:sp>
    </p:spTree>
    <p:extLst>
      <p:ext uri="{BB962C8B-B14F-4D97-AF65-F5344CB8AC3E}">
        <p14:creationId xmlns:p14="http://schemas.microsoft.com/office/powerpoint/2010/main" val="2625316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a:prstGeom prst="rect">
            <a:avLst/>
          </a:prstGeo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628650" y="6356351"/>
            <a:ext cx="2057400" cy="365125"/>
          </a:xfrm>
          <a:prstGeom prst="rect">
            <a:avLst/>
          </a:prstGeom>
        </p:spPr>
        <p:txBody>
          <a:bodyPr/>
          <a:lstStyle/>
          <a:p>
            <a:fld id="{FE43C57F-1F05-4857-A4AC-03BC91EF1DF0}" type="datetime1">
              <a:rPr kumimoji="1" lang="ja-JP" altLang="en-US" smtClean="0"/>
              <a:t>2024/1/12</a:t>
            </a:fld>
            <a:endParaRPr kumimoji="1" lang="ja-JP" altLang="en-US"/>
          </a:p>
        </p:txBody>
      </p:sp>
      <p:sp>
        <p:nvSpPr>
          <p:cNvPr id="5" name="フッター プレースホルダー 4"/>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lgn="r">
              <a:defRPr sz="2400"/>
            </a:lvl1pPr>
          </a:lstStyle>
          <a:p>
            <a:fld id="{B9B28822-0A4A-4FCC-A2B5-FDAB359CF85F}" type="slidenum">
              <a:rPr lang="ja-JP" altLang="en-US" smtClean="0"/>
              <a:pPr/>
              <a:t>‹#›</a:t>
            </a:fld>
            <a:endParaRPr lang="ja-JP" altLang="en-US" dirty="0"/>
          </a:p>
        </p:txBody>
      </p:sp>
    </p:spTree>
    <p:extLst>
      <p:ext uri="{BB962C8B-B14F-4D97-AF65-F5344CB8AC3E}">
        <p14:creationId xmlns:p14="http://schemas.microsoft.com/office/powerpoint/2010/main" val="220522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325563"/>
          </a:xfrm>
          <a:prstGeom prst="rect">
            <a:avLst/>
          </a:prstGeo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628650" y="6356351"/>
            <a:ext cx="2057400" cy="365125"/>
          </a:xfrm>
          <a:prstGeom prst="rect">
            <a:avLst/>
          </a:prstGeom>
        </p:spPr>
        <p:txBody>
          <a:bodyPr/>
          <a:lstStyle/>
          <a:p>
            <a:fld id="{9895381C-40F1-45B6-B05A-FE9C54883764}" type="datetime1">
              <a:rPr kumimoji="1" lang="ja-JP" altLang="en-US" smtClean="0"/>
              <a:t>2024/1/12</a:t>
            </a:fld>
            <a:endParaRPr kumimoji="1" lang="ja-JP" altLang="en-US"/>
          </a:p>
        </p:txBody>
      </p:sp>
      <p:sp>
        <p:nvSpPr>
          <p:cNvPr id="6" name="フッター プレースホルダー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lgn="ctr"/>
            <a:fld id="{B9B28822-0A4A-4FCC-A2B5-FDAB359CF85F}" type="slidenum">
              <a:rPr lang="ja-JP" altLang="en-US" smtClean="0"/>
              <a:pPr algn="ctr"/>
              <a:t>‹#›</a:t>
            </a:fld>
            <a:endParaRPr lang="ja-JP" altLang="en-US" dirty="0"/>
          </a:p>
        </p:txBody>
      </p:sp>
    </p:spTree>
    <p:extLst>
      <p:ext uri="{BB962C8B-B14F-4D97-AF65-F5344CB8AC3E}">
        <p14:creationId xmlns:p14="http://schemas.microsoft.com/office/powerpoint/2010/main" val="1219378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a:prstGeom prst="rect">
            <a:avLst/>
          </a:prstGeo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628650" y="6356351"/>
            <a:ext cx="2057400" cy="365125"/>
          </a:xfrm>
          <a:prstGeom prst="rect">
            <a:avLst/>
          </a:prstGeom>
        </p:spPr>
        <p:txBody>
          <a:bodyPr/>
          <a:lstStyle/>
          <a:p>
            <a:fld id="{A9605B6A-1409-43BB-A78B-E4ED30211DF9}" type="datetime1">
              <a:rPr kumimoji="1" lang="ja-JP" altLang="en-US" smtClean="0"/>
              <a:t>2024/1/12</a:t>
            </a:fld>
            <a:endParaRPr kumimoji="1" lang="ja-JP" altLang="en-US"/>
          </a:p>
        </p:txBody>
      </p:sp>
      <p:sp>
        <p:nvSpPr>
          <p:cNvPr id="8" name="フッター プレースホルダー 7"/>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pPr algn="ctr"/>
            <a:fld id="{B9B28822-0A4A-4FCC-A2B5-FDAB359CF85F}" type="slidenum">
              <a:rPr lang="ja-JP" altLang="en-US" smtClean="0"/>
              <a:pPr algn="ctr"/>
              <a:t>‹#›</a:t>
            </a:fld>
            <a:endParaRPr lang="ja-JP" altLang="en-US" dirty="0"/>
          </a:p>
        </p:txBody>
      </p:sp>
    </p:spTree>
    <p:extLst>
      <p:ext uri="{BB962C8B-B14F-4D97-AF65-F5344CB8AC3E}">
        <p14:creationId xmlns:p14="http://schemas.microsoft.com/office/powerpoint/2010/main" val="371951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325563"/>
          </a:xfrm>
          <a:prstGeom prst="rect">
            <a:avLst/>
          </a:prstGeom>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628650" y="6356351"/>
            <a:ext cx="2057400" cy="365125"/>
          </a:xfrm>
          <a:prstGeom prst="rect">
            <a:avLst/>
          </a:prstGeom>
        </p:spPr>
        <p:txBody>
          <a:bodyPr/>
          <a:lstStyle/>
          <a:p>
            <a:fld id="{782C0FB3-0982-4FF7-9764-2E06C55F9466}" type="datetime1">
              <a:rPr kumimoji="1" lang="ja-JP" altLang="en-US" smtClean="0"/>
              <a:t>2024/1/12</a:t>
            </a:fld>
            <a:endParaRPr kumimoji="1" lang="ja-JP" altLang="en-US"/>
          </a:p>
        </p:txBody>
      </p:sp>
      <p:sp>
        <p:nvSpPr>
          <p:cNvPr id="4" name="フッター プレースホルダー 3"/>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pPr algn="ctr"/>
            <a:fld id="{B9B28822-0A4A-4FCC-A2B5-FDAB359CF85F}" type="slidenum">
              <a:rPr lang="ja-JP" altLang="en-US" smtClean="0"/>
              <a:pPr algn="ctr"/>
              <a:t>‹#›</a:t>
            </a:fld>
            <a:endParaRPr lang="ja-JP" altLang="en-US" dirty="0"/>
          </a:p>
        </p:txBody>
      </p:sp>
    </p:spTree>
    <p:extLst>
      <p:ext uri="{BB962C8B-B14F-4D97-AF65-F5344CB8AC3E}">
        <p14:creationId xmlns:p14="http://schemas.microsoft.com/office/powerpoint/2010/main" val="2565333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28650" y="6356351"/>
            <a:ext cx="2057400" cy="365125"/>
          </a:xfrm>
          <a:prstGeom prst="rect">
            <a:avLst/>
          </a:prstGeom>
        </p:spPr>
        <p:txBody>
          <a:bodyPr/>
          <a:lstStyle/>
          <a:p>
            <a:fld id="{5F006CD9-7163-4E05-9070-D1839397D3E0}" type="datetime1">
              <a:rPr kumimoji="1" lang="ja-JP" altLang="en-US" smtClean="0"/>
              <a:t>2024/1/12</a:t>
            </a:fld>
            <a:endParaRPr kumimoji="1" lang="ja-JP" altLang="en-US"/>
          </a:p>
        </p:txBody>
      </p:sp>
      <p:sp>
        <p:nvSpPr>
          <p:cNvPr id="3" name="フッター プレースホルダー 2"/>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lgn="ctr"/>
            <a:fld id="{B9B28822-0A4A-4FCC-A2B5-FDAB359CF85F}" type="slidenum">
              <a:rPr lang="ja-JP" altLang="en-US" smtClean="0"/>
              <a:pPr algn="ctr"/>
              <a:t>‹#›</a:t>
            </a:fld>
            <a:endParaRPr lang="ja-JP" altLang="en-US" dirty="0"/>
          </a:p>
        </p:txBody>
      </p:sp>
    </p:spTree>
    <p:extLst>
      <p:ext uri="{BB962C8B-B14F-4D97-AF65-F5344CB8AC3E}">
        <p14:creationId xmlns:p14="http://schemas.microsoft.com/office/powerpoint/2010/main" val="348033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a:prstGeom prst="rect">
            <a:avLst/>
          </a:prstGeo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628650" y="6356351"/>
            <a:ext cx="2057400" cy="365125"/>
          </a:xfrm>
          <a:prstGeom prst="rect">
            <a:avLst/>
          </a:prstGeom>
        </p:spPr>
        <p:txBody>
          <a:bodyPr/>
          <a:lstStyle/>
          <a:p>
            <a:fld id="{CFE237F8-D644-4DD0-8471-2FE4F991E7F2}" type="datetime1">
              <a:rPr kumimoji="1" lang="ja-JP" altLang="en-US" smtClean="0"/>
              <a:t>2024/1/12</a:t>
            </a:fld>
            <a:endParaRPr kumimoji="1" lang="ja-JP" altLang="en-US"/>
          </a:p>
        </p:txBody>
      </p:sp>
      <p:sp>
        <p:nvSpPr>
          <p:cNvPr id="6" name="フッター プレースホルダー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lgn="ctr"/>
            <a:fld id="{B9B28822-0A4A-4FCC-A2B5-FDAB359CF85F}" type="slidenum">
              <a:rPr lang="ja-JP" altLang="en-US" smtClean="0"/>
              <a:pPr algn="ctr"/>
              <a:t>‹#›</a:t>
            </a:fld>
            <a:endParaRPr lang="ja-JP" altLang="en-US" dirty="0"/>
          </a:p>
        </p:txBody>
      </p:sp>
    </p:spTree>
    <p:extLst>
      <p:ext uri="{BB962C8B-B14F-4D97-AF65-F5344CB8AC3E}">
        <p14:creationId xmlns:p14="http://schemas.microsoft.com/office/powerpoint/2010/main" val="4092362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086600" y="6489247"/>
            <a:ext cx="2057400" cy="365125"/>
          </a:xfrm>
          <a:prstGeom prst="rect">
            <a:avLst/>
          </a:prstGeom>
        </p:spPr>
        <p:txBody>
          <a:bodyPr vert="horz" lIns="91440" tIns="45720" rIns="91440" bIns="45720" rtlCol="0" anchor="ctr"/>
          <a:lstStyle>
            <a:lvl1pPr algn="r">
              <a:defRPr sz="2000">
                <a:solidFill>
                  <a:schemeClr val="tx1"/>
                </a:solidFill>
              </a:defRPr>
            </a:lvl1pPr>
          </a:lstStyle>
          <a:p>
            <a:fld id="{B9B28822-0A4A-4FCC-A2B5-FDAB359CF85F}" type="slidenum">
              <a:rPr lang="ja-JP" altLang="en-US" smtClean="0"/>
              <a:pPr/>
              <a:t>‹#›</a:t>
            </a:fld>
            <a:endParaRPr lang="ja-JP" altLang="en-US" dirty="0"/>
          </a:p>
        </p:txBody>
      </p:sp>
    </p:spTree>
    <p:extLst>
      <p:ext uri="{BB962C8B-B14F-4D97-AF65-F5344CB8AC3E}">
        <p14:creationId xmlns:p14="http://schemas.microsoft.com/office/powerpoint/2010/main" val="423066342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2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31E0A-1893-4108-A1FC-3BC875174E7D}" type="datetime1">
              <a:rPr kumimoji="1" lang="ja-JP" altLang="en-US" smtClean="0"/>
              <a:t>2024/1/12</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23780-AF1F-4BC8-B761-BA0201F374DE}" type="slidenum">
              <a:rPr kumimoji="1" lang="ja-JP" altLang="en-US" smtClean="0"/>
              <a:t>‹#›</a:t>
            </a:fld>
            <a:endParaRPr kumimoji="1" lang="ja-JP" altLang="en-US"/>
          </a:p>
        </p:txBody>
      </p:sp>
    </p:spTree>
    <p:extLst>
      <p:ext uri="{BB962C8B-B14F-4D97-AF65-F5344CB8AC3E}">
        <p14:creationId xmlns:p14="http://schemas.microsoft.com/office/powerpoint/2010/main" val="16504132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1"/>
            <a:ext cx="9144000" cy="3405050"/>
          </a:xfrm>
          <a:gradFill flip="none" rotWithShape="1">
            <a:gsLst>
              <a:gs pos="0">
                <a:schemeClr val="accent1">
                  <a:lumMod val="20000"/>
                  <a:lumOff val="80000"/>
                </a:schemeClr>
              </a:gs>
              <a:gs pos="50000">
                <a:schemeClr val="bg1"/>
              </a:gs>
              <a:gs pos="0">
                <a:schemeClr val="bg1">
                  <a:lumMod val="85000"/>
                </a:schemeClr>
              </a:gs>
              <a:gs pos="22000">
                <a:schemeClr val="accent3">
                  <a:lumMod val="20000"/>
                  <a:lumOff val="80000"/>
                </a:schemeClr>
              </a:gs>
            </a:gsLst>
            <a:lin ang="2400000" scaled="0"/>
            <a:tileRect/>
          </a:gradFill>
        </p:spPr>
        <p:txBody>
          <a:bodyPr>
            <a:normAutofit/>
          </a:bodyPr>
          <a:lstStyle/>
          <a:p>
            <a:r>
              <a:rPr kumimoji="1" lang="ja-JP" altLang="en-US" sz="3600" b="1" dirty="0" smtClean="0">
                <a:latin typeface="メイリオ" panose="020B0604030504040204" pitchFamily="50" charset="-128"/>
                <a:ea typeface="メイリオ" panose="020B0604030504040204" pitchFamily="50" charset="-128"/>
              </a:rPr>
              <a:t>「第９期北海道高齢者保健福祉計画</a:t>
            </a:r>
            <a:r>
              <a:rPr kumimoji="1" lang="en-US" altLang="ja-JP" sz="3600" b="1" dirty="0" smtClean="0">
                <a:latin typeface="メイリオ" panose="020B0604030504040204" pitchFamily="50" charset="-128"/>
                <a:ea typeface="メイリオ" panose="020B0604030504040204" pitchFamily="50" charset="-128"/>
              </a:rPr>
              <a:t/>
            </a:r>
            <a:br>
              <a:rPr kumimoji="1" lang="en-US" altLang="ja-JP" sz="3600" b="1" dirty="0" smtClean="0">
                <a:latin typeface="メイリオ" panose="020B0604030504040204" pitchFamily="50" charset="-128"/>
                <a:ea typeface="メイリオ" panose="020B0604030504040204" pitchFamily="50" charset="-128"/>
              </a:rPr>
            </a:br>
            <a:r>
              <a:rPr kumimoji="1" lang="ja-JP" altLang="en-US" sz="3600" b="1" dirty="0" smtClean="0">
                <a:latin typeface="メイリオ" panose="020B0604030504040204" pitchFamily="50" charset="-128"/>
                <a:ea typeface="メイリオ" panose="020B0604030504040204" pitchFamily="50" charset="-128"/>
              </a:rPr>
              <a:t>　・介護保険事業支援計画</a:t>
            </a:r>
            <a:r>
              <a:rPr lang="ja-JP" altLang="en-US" sz="3600" b="1" dirty="0">
                <a:latin typeface="メイリオ" panose="020B0604030504040204" pitchFamily="50" charset="-128"/>
                <a:ea typeface="メイリオ" panose="020B0604030504040204" pitchFamily="50" charset="-128"/>
              </a:rPr>
              <a:t>（素案</a:t>
            </a:r>
            <a:r>
              <a:rPr lang="ja-JP" altLang="en-US" sz="3600" b="1" dirty="0" smtClean="0">
                <a:latin typeface="メイリオ" panose="020B0604030504040204" pitchFamily="50" charset="-128"/>
                <a:ea typeface="メイリオ" panose="020B0604030504040204" pitchFamily="50" charset="-128"/>
              </a:rPr>
              <a:t>）」</a:t>
            </a:r>
            <a:r>
              <a:rPr lang="en-US" altLang="ja-JP" sz="3600" b="1" dirty="0" smtClean="0">
                <a:latin typeface="メイリオ" panose="020B0604030504040204" pitchFamily="50" charset="-128"/>
                <a:ea typeface="メイリオ" panose="020B0604030504040204" pitchFamily="50" charset="-128"/>
              </a:rPr>
              <a:t/>
            </a:r>
            <a:br>
              <a:rPr lang="en-US" altLang="ja-JP" sz="3600" b="1" dirty="0" smtClean="0">
                <a:latin typeface="メイリオ" panose="020B0604030504040204" pitchFamily="50" charset="-128"/>
                <a:ea typeface="メイリオ" panose="020B0604030504040204" pitchFamily="50" charset="-128"/>
              </a:rPr>
            </a:br>
            <a:r>
              <a:rPr lang="ja-JP" altLang="en-US" sz="3600" b="1" dirty="0" smtClean="0">
                <a:latin typeface="メイリオ" panose="020B0604030504040204" pitchFamily="50" charset="-128"/>
                <a:ea typeface="メイリオ" panose="020B0604030504040204" pitchFamily="50" charset="-128"/>
              </a:rPr>
              <a:t>について</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概要説明</a:t>
            </a:r>
            <a:r>
              <a:rPr lang="en-US" altLang="ja-JP" sz="3600" b="1" dirty="0" smtClean="0">
                <a:latin typeface="メイリオ" panose="020B0604030504040204" pitchFamily="50" charset="-128"/>
                <a:ea typeface="メイリオ" panose="020B0604030504040204" pitchFamily="50" charset="-128"/>
              </a:rPr>
              <a:t>】</a:t>
            </a:r>
            <a:endParaRPr kumimoji="1" lang="ja-JP" altLang="en-US" sz="4000" b="1" dirty="0"/>
          </a:p>
        </p:txBody>
      </p:sp>
      <p:sp>
        <p:nvSpPr>
          <p:cNvPr id="5" name="正方形/長方形 4"/>
          <p:cNvSpPr/>
          <p:nvPr/>
        </p:nvSpPr>
        <p:spPr>
          <a:xfrm>
            <a:off x="0" y="3405051"/>
            <a:ext cx="9144001" cy="3452949"/>
          </a:xfrm>
          <a:prstGeom prst="rect">
            <a:avLst/>
          </a:prstGeom>
          <a:gradFill flip="none" rotWithShape="1">
            <a:gsLst>
              <a:gs pos="0">
                <a:srgbClr val="002060"/>
              </a:gs>
              <a:gs pos="42000">
                <a:schemeClr val="accent5">
                  <a:lumMod val="75000"/>
                </a:schemeClr>
              </a:gs>
              <a:gs pos="73000">
                <a:srgbClr val="002060"/>
              </a:gs>
              <a:gs pos="100000">
                <a:srgbClr val="002060"/>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kumimoji="1" lang="ja-JP" altLang="en-US" sz="2000" dirty="0" smtClean="0"/>
              <a:t>　　　　　　　　　　　　　　　　　　　　令和６年１月</a:t>
            </a:r>
            <a:r>
              <a:rPr kumimoji="1" lang="ja-JP" altLang="en-US" sz="2000" dirty="0" smtClean="0"/>
              <a:t>１７日（水）</a:t>
            </a:r>
            <a:endParaRPr kumimoji="1" lang="en-US" altLang="ja-JP" sz="2000" dirty="0" smtClean="0"/>
          </a:p>
          <a:p>
            <a:r>
              <a:rPr lang="ja-JP" altLang="en-US" sz="2000" dirty="0" smtClean="0"/>
              <a:t>　　　　　　　　　　　　　　　　　　　</a:t>
            </a:r>
            <a:r>
              <a:rPr lang="ja-JP" altLang="en-US" sz="2000" smtClean="0"/>
              <a:t>　</a:t>
            </a:r>
            <a:r>
              <a:rPr lang="ja-JP" altLang="en-US" sz="2000" smtClean="0"/>
              <a:t>留萌区域地域</a:t>
            </a:r>
            <a:r>
              <a:rPr lang="ja-JP" altLang="en-US" sz="2000" dirty="0" smtClean="0"/>
              <a:t>医療構想調整会議</a:t>
            </a:r>
            <a:r>
              <a:rPr lang="en-US" altLang="ja-JP" sz="2000" dirty="0" smtClean="0">
                <a:solidFill>
                  <a:schemeClr val="accent5">
                    <a:lumMod val="40000"/>
                    <a:lumOff val="60000"/>
                  </a:schemeClr>
                </a:solidFill>
              </a:rPr>
              <a:t>.</a:t>
            </a:r>
            <a:endParaRPr lang="en-US" altLang="ja-JP" sz="3200" dirty="0"/>
          </a:p>
          <a:p>
            <a:pPr algn="r"/>
            <a:endParaRPr lang="ja-JP" altLang="en-US" sz="2000" dirty="0">
              <a:solidFill>
                <a:schemeClr val="accent5">
                  <a:lumMod val="40000"/>
                  <a:lumOff val="60000"/>
                </a:schemeClr>
              </a:solidFill>
            </a:endParaRPr>
          </a:p>
        </p:txBody>
      </p:sp>
      <p:pic>
        <p:nvPicPr>
          <p:cNvPr id="4" name="図 3"/>
          <p:cNvPicPr>
            <a:picLocks noChangeAspect="1"/>
          </p:cNvPicPr>
          <p:nvPr/>
        </p:nvPicPr>
        <p:blipFill>
          <a:blip r:embed="rId3"/>
          <a:stretch>
            <a:fillRect/>
          </a:stretch>
        </p:blipFill>
        <p:spPr>
          <a:xfrm>
            <a:off x="113574" y="179843"/>
            <a:ext cx="981817" cy="432000"/>
          </a:xfrm>
          <a:prstGeom prst="rect">
            <a:avLst/>
          </a:prstGeom>
        </p:spPr>
      </p:pic>
      <p:pic>
        <p:nvPicPr>
          <p:cNvPr id="6" name="図 5"/>
          <p:cNvPicPr>
            <a:picLocks noChangeAspect="1"/>
          </p:cNvPicPr>
          <p:nvPr/>
        </p:nvPicPr>
        <p:blipFill>
          <a:blip r:embed="rId4"/>
          <a:stretch>
            <a:fillRect/>
          </a:stretch>
        </p:blipFill>
        <p:spPr>
          <a:xfrm>
            <a:off x="1095391" y="179843"/>
            <a:ext cx="1567999" cy="432000"/>
          </a:xfrm>
          <a:prstGeom prst="rect">
            <a:avLst/>
          </a:prstGeom>
        </p:spPr>
      </p:pic>
      <p:sp>
        <p:nvSpPr>
          <p:cNvPr id="3" name="角丸四角形 2"/>
          <p:cNvSpPr/>
          <p:nvPr/>
        </p:nvSpPr>
        <p:spPr>
          <a:xfrm>
            <a:off x="7786777" y="116582"/>
            <a:ext cx="1247955" cy="37799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資料３</a:t>
            </a:r>
            <a:endParaRPr kumimoji="1" lang="ja-JP" altLang="en-US" dirty="0">
              <a:solidFill>
                <a:schemeClr val="tx1"/>
              </a:solidFill>
            </a:endParaRPr>
          </a:p>
        </p:txBody>
      </p:sp>
    </p:spTree>
    <p:extLst>
      <p:ext uri="{BB962C8B-B14F-4D97-AF65-F5344CB8AC3E}">
        <p14:creationId xmlns:p14="http://schemas.microsoft.com/office/powerpoint/2010/main" val="2553294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 y="0"/>
            <a:ext cx="9144000" cy="478387"/>
          </a:xfrm>
          <a:prstGeom prst="rect">
            <a:avLst/>
          </a:prstGeom>
          <a:solidFill>
            <a:srgbClr val="002060"/>
          </a:solidFill>
          <a:ln>
            <a:noFill/>
          </a:ln>
        </p:spPr>
        <p:txBody>
          <a:bodyPr wrap="square" tIns="72000" bIns="36000" rtlCol="0" anchor="ctr" anchorCtr="0">
            <a:spAutoFit/>
          </a:bodyPr>
          <a:lstStyle/>
          <a:p>
            <a:pPr algn="ctr" fontAlgn="auto">
              <a:spcBef>
                <a:spcPts val="0"/>
              </a:spcBef>
              <a:spcAft>
                <a:spcPts val="0"/>
              </a:spcAft>
            </a:pP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次期計画の概要</a:t>
            </a:r>
            <a:endParaRPr lang="en-US" altLang="ja-JP"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9B28822-0A4A-4FCC-A2B5-FDAB359CF85F}" type="slidenum">
              <a:rPr lang="ja-JP" altLang="en-US" smtClean="0"/>
              <a:pPr/>
              <a:t>9</a:t>
            </a:fld>
            <a:endParaRPr lang="ja-JP" altLang="en-US" dirty="0"/>
          </a:p>
        </p:txBody>
      </p:sp>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999" y="653916"/>
            <a:ext cx="6048000" cy="5896359"/>
          </a:xfrm>
          <a:prstGeom prst="rect">
            <a:avLst/>
          </a:prstGeom>
        </p:spPr>
      </p:pic>
    </p:spTree>
    <p:extLst>
      <p:ext uri="{BB962C8B-B14F-4D97-AF65-F5344CB8AC3E}">
        <p14:creationId xmlns:p14="http://schemas.microsoft.com/office/powerpoint/2010/main" val="3563042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38355" y="3966786"/>
            <a:ext cx="8084626" cy="28155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38355" y="4026353"/>
            <a:ext cx="8177842" cy="2831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rPr>
              <a:t>○パソコンからは下記</a:t>
            </a:r>
            <a:r>
              <a:rPr lang="en-US" altLang="ja-JP" sz="1600" dirty="0" smtClean="0">
                <a:solidFill>
                  <a:schemeClr val="tx1"/>
                </a:solidFill>
                <a:latin typeface="Meiryo UI" panose="020B0604030504040204" pitchFamily="50" charset="-128"/>
                <a:ea typeface="Meiryo UI" panose="020B0604030504040204" pitchFamily="50" charset="-128"/>
              </a:rPr>
              <a:t>URL</a:t>
            </a:r>
            <a:r>
              <a:rPr lang="ja-JP" altLang="en-US" sz="1600" dirty="0" smtClean="0">
                <a:solidFill>
                  <a:schemeClr val="tx1"/>
                </a:solidFill>
                <a:latin typeface="Meiryo UI" panose="020B0604030504040204" pitchFamily="50" charset="-128"/>
                <a:ea typeface="Meiryo UI" panose="020B0604030504040204" pitchFamily="50" charset="-128"/>
              </a:rPr>
              <a:t>へアクセス。</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rPr>
              <a:t>https</a:t>
            </a:r>
            <a:r>
              <a:rPr lang="en-US" altLang="ja-JP" sz="1600" dirty="0">
                <a:solidFill>
                  <a:schemeClr val="tx1"/>
                </a:solidFill>
                <a:latin typeface="Meiryo UI" panose="020B0604030504040204" pitchFamily="50" charset="-128"/>
                <a:ea typeface="Meiryo UI" panose="020B0604030504040204" pitchFamily="50" charset="-128"/>
              </a:rPr>
              <a:t>://www.pref.hokkaido.lg.jp/hf/khf/170651.html</a:t>
            </a:r>
            <a:endParaRPr lang="ja-JP" altLang="en-US" sz="1600" dirty="0">
              <a:solidFill>
                <a:schemeClr val="tx1"/>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（北海道保健福祉部高齢者保健福祉課のホームページ）</a:t>
            </a:r>
            <a:endParaRPr lang="en-US" altLang="ja-JP" sz="1600" dirty="0" smtClean="0">
              <a:solidFill>
                <a:schemeClr val="tx1"/>
              </a:solidFill>
              <a:latin typeface="Meiryo UI" panose="020B0604030504040204" pitchFamily="50" charset="-128"/>
              <a:ea typeface="Meiryo UI" panose="020B0604030504040204"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○スマホからは右側の二次元コードを読み込んでアクセス。</a:t>
            </a:r>
            <a:endParaRPr lang="en-US" altLang="ja-JP" sz="1600" dirty="0" smtClean="0">
              <a:solidFill>
                <a:schemeClr val="tx1"/>
              </a:solidFill>
              <a:latin typeface="Meiryo UI" panose="020B0604030504040204" pitchFamily="50" charset="-128"/>
              <a:ea typeface="Meiryo UI" panose="020B0604030504040204"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 y="0"/>
            <a:ext cx="9144000" cy="478387"/>
          </a:xfrm>
          <a:prstGeom prst="rect">
            <a:avLst/>
          </a:prstGeom>
          <a:solidFill>
            <a:srgbClr val="002060"/>
          </a:solidFill>
          <a:ln>
            <a:noFill/>
          </a:ln>
        </p:spPr>
        <p:txBody>
          <a:bodyPr wrap="square" tIns="72000" bIns="36000" rtlCol="0" anchor="ctr" anchorCtr="0">
            <a:spAutoFit/>
          </a:bodyPr>
          <a:lstStyle/>
          <a:p>
            <a:pPr algn="ctr" fontAlgn="auto">
              <a:spcBef>
                <a:spcPts val="0"/>
              </a:spcBef>
              <a:spcAft>
                <a:spcPts val="0"/>
              </a:spcAft>
            </a:pP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次期計画の概要</a:t>
            </a:r>
            <a:endParaRPr lang="en-US" altLang="ja-JP"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9B28822-0A4A-4FCC-A2B5-FDAB359CF85F}" type="slidenum">
              <a:rPr lang="ja-JP" altLang="en-US" smtClean="0"/>
              <a:pPr/>
              <a:t>10</a:t>
            </a:fld>
            <a:endParaRPr lang="ja-JP" altLang="en-US" dirty="0"/>
          </a:p>
        </p:txBody>
      </p:sp>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999" y="478387"/>
            <a:ext cx="6048000" cy="2811052"/>
          </a:xfrm>
          <a:prstGeom prst="rect">
            <a:avLst/>
          </a:prstGeom>
        </p:spPr>
      </p:pic>
      <p:sp>
        <p:nvSpPr>
          <p:cNvPr id="8" name="角丸四角形 7"/>
          <p:cNvSpPr/>
          <p:nvPr/>
        </p:nvSpPr>
        <p:spPr>
          <a:xfrm>
            <a:off x="467316" y="3663833"/>
            <a:ext cx="3761117" cy="54633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latin typeface="Meiryo UI" panose="020B0604030504040204" pitchFamily="50" charset="-128"/>
                <a:ea typeface="Meiryo UI" panose="020B0604030504040204" pitchFamily="50" charset="-128"/>
              </a:rPr>
              <a:t>12</a:t>
            </a:r>
            <a:r>
              <a:rPr kumimoji="1" lang="ja-JP" altLang="en-US" sz="1400" b="1" dirty="0" smtClean="0">
                <a:latin typeface="Meiryo UI" panose="020B0604030504040204" pitchFamily="50" charset="-128"/>
                <a:ea typeface="Meiryo UI" panose="020B0604030504040204" pitchFamily="50" charset="-128"/>
              </a:rPr>
              <a:t>月</a:t>
            </a:r>
            <a:r>
              <a:rPr kumimoji="1" lang="en-US" altLang="ja-JP" sz="1400" b="1" dirty="0" smtClean="0">
                <a:latin typeface="Meiryo UI" panose="020B0604030504040204" pitchFamily="50" charset="-128"/>
                <a:ea typeface="Meiryo UI" panose="020B0604030504040204" pitchFamily="50" charset="-128"/>
              </a:rPr>
              <a:t>5</a:t>
            </a:r>
            <a:r>
              <a:rPr kumimoji="1" lang="ja-JP" altLang="en-US" sz="1400" b="1" dirty="0" smtClean="0">
                <a:latin typeface="Meiryo UI" panose="020B0604030504040204" pitchFamily="50" charset="-128"/>
                <a:ea typeface="Meiryo UI" panose="020B0604030504040204" pitchFamily="50" charset="-128"/>
              </a:rPr>
              <a:t>日（火）よりパブコメを実施（予定）</a:t>
            </a:r>
            <a:endParaRPr kumimoji="1" lang="ja-JP" altLang="en-US" sz="14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a:stretch>
            <a:fillRect/>
          </a:stretch>
        </p:blipFill>
        <p:spPr>
          <a:xfrm>
            <a:off x="6284784" y="5690351"/>
            <a:ext cx="1041429" cy="1045512"/>
          </a:xfrm>
          <a:prstGeom prst="rect">
            <a:avLst/>
          </a:prstGeom>
        </p:spPr>
      </p:pic>
      <p:pic>
        <p:nvPicPr>
          <p:cNvPr id="13" name="図 12"/>
          <p:cNvPicPr>
            <a:picLocks noChangeAspect="1"/>
          </p:cNvPicPr>
          <p:nvPr/>
        </p:nvPicPr>
        <p:blipFill>
          <a:blip r:embed="rId5"/>
          <a:stretch>
            <a:fillRect/>
          </a:stretch>
        </p:blipFill>
        <p:spPr>
          <a:xfrm>
            <a:off x="6284784" y="4351843"/>
            <a:ext cx="1165656" cy="925668"/>
          </a:xfrm>
          <a:prstGeom prst="rect">
            <a:avLst/>
          </a:prstGeom>
        </p:spPr>
      </p:pic>
      <p:pic>
        <p:nvPicPr>
          <p:cNvPr id="15" name="図 14"/>
          <p:cNvPicPr>
            <a:picLocks noChangeAspect="1"/>
          </p:cNvPicPr>
          <p:nvPr/>
        </p:nvPicPr>
        <p:blipFill>
          <a:blip r:embed="rId6"/>
          <a:stretch>
            <a:fillRect/>
          </a:stretch>
        </p:blipFill>
        <p:spPr>
          <a:xfrm>
            <a:off x="7629942" y="4270759"/>
            <a:ext cx="1006752" cy="1006752"/>
          </a:xfrm>
          <a:prstGeom prst="rect">
            <a:avLst/>
          </a:prstGeom>
        </p:spPr>
      </p:pic>
      <p:pic>
        <p:nvPicPr>
          <p:cNvPr id="16" name="図 15"/>
          <p:cNvPicPr>
            <a:picLocks noChangeAspect="1"/>
          </p:cNvPicPr>
          <p:nvPr/>
        </p:nvPicPr>
        <p:blipFill>
          <a:blip r:embed="rId7"/>
          <a:stretch>
            <a:fillRect/>
          </a:stretch>
        </p:blipFill>
        <p:spPr>
          <a:xfrm>
            <a:off x="7634960" y="5690351"/>
            <a:ext cx="960680" cy="1041387"/>
          </a:xfrm>
          <a:prstGeom prst="rect">
            <a:avLst/>
          </a:prstGeom>
        </p:spPr>
      </p:pic>
    </p:spTree>
    <p:extLst>
      <p:ext uri="{BB962C8B-B14F-4D97-AF65-F5344CB8AC3E}">
        <p14:creationId xmlns:p14="http://schemas.microsoft.com/office/powerpoint/2010/main" val="2841374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 y="0"/>
            <a:ext cx="9144000" cy="478387"/>
          </a:xfrm>
          <a:prstGeom prst="rect">
            <a:avLst/>
          </a:prstGeom>
          <a:solidFill>
            <a:srgbClr val="002060"/>
          </a:solidFill>
          <a:ln>
            <a:noFill/>
          </a:ln>
        </p:spPr>
        <p:txBody>
          <a:bodyPr wrap="square" tIns="72000" bIns="36000" rtlCol="0" anchor="ctr" anchorCtr="0">
            <a:spAutoFit/>
          </a:bodyPr>
          <a:lstStyle/>
          <a:p>
            <a:pPr algn="ctr" fontAlgn="auto">
              <a:spcBef>
                <a:spcPts val="0"/>
              </a:spcBef>
              <a:spcAft>
                <a:spcPts val="0"/>
              </a:spcAft>
            </a:pP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次期計画における基本テーマ</a:t>
            </a:r>
            <a:r>
              <a:rPr lang="ja-JP" altLang="en-US" sz="2400" dirty="0">
                <a:solidFill>
                  <a:schemeClr val="bg1"/>
                </a:solidFill>
                <a:latin typeface="Meiryo UI" panose="020B0604030504040204" pitchFamily="50" charset="-128"/>
                <a:ea typeface="Meiryo UI" panose="020B0604030504040204" pitchFamily="50" charset="-128"/>
              </a:rPr>
              <a:t>（計画本文</a:t>
            </a:r>
            <a:r>
              <a:rPr lang="en-US" altLang="ja-JP" sz="2400" dirty="0">
                <a:solidFill>
                  <a:schemeClr val="bg1"/>
                </a:solidFill>
                <a:latin typeface="Meiryo UI" panose="020B0604030504040204" pitchFamily="50" charset="-128"/>
                <a:ea typeface="Meiryo UI" panose="020B0604030504040204" pitchFamily="50" charset="-128"/>
              </a:rPr>
              <a:t>_</a:t>
            </a:r>
            <a:r>
              <a:rPr lang="en-US" altLang="ja-JP" sz="2400" dirty="0" smtClean="0">
                <a:solidFill>
                  <a:schemeClr val="bg1"/>
                </a:solidFill>
                <a:latin typeface="Meiryo UI" panose="020B0604030504040204" pitchFamily="50" charset="-128"/>
                <a:ea typeface="Meiryo UI" panose="020B0604030504040204" pitchFamily="50" charset="-128"/>
              </a:rPr>
              <a:t>P27</a:t>
            </a:r>
            <a:r>
              <a:rPr lang="ja-JP" altLang="en-US" sz="2400" dirty="0" smtClean="0">
                <a:solidFill>
                  <a:schemeClr val="bg1"/>
                </a:solidFill>
                <a:latin typeface="Meiryo UI" panose="020B0604030504040204" pitchFamily="50" charset="-128"/>
                <a:ea typeface="Meiryo UI" panose="020B0604030504040204" pitchFamily="50" charset="-128"/>
              </a:rPr>
              <a:t>）</a:t>
            </a:r>
            <a:endParaRPr lang="en-US" altLang="ja-JP"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 y="907312"/>
            <a:ext cx="9143999" cy="1538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現計画（第８期）</a:t>
            </a:r>
            <a:endParaRPr kumimoji="1" lang="en-US" altLang="ja-JP" sz="2800" dirty="0" smtClean="0">
              <a:solidFill>
                <a:schemeClr val="tx1"/>
              </a:solidFill>
            </a:endParaRPr>
          </a:p>
          <a:p>
            <a:pPr algn="ctr"/>
            <a:endParaRPr lang="en-US" altLang="ja-JP" sz="2800" dirty="0">
              <a:solidFill>
                <a:schemeClr val="tx1"/>
              </a:solidFill>
            </a:endParaRPr>
          </a:p>
          <a:p>
            <a:pPr algn="ctr"/>
            <a:r>
              <a:rPr kumimoji="1" lang="ja-JP" altLang="en-US" sz="2800" dirty="0" smtClean="0">
                <a:solidFill>
                  <a:schemeClr val="tx1"/>
                </a:solidFill>
              </a:rPr>
              <a:t>「みんなが支える明るく活力に満ちた高齢社会づくり」</a:t>
            </a:r>
            <a:endParaRPr kumimoji="1" lang="ja-JP" altLang="en-US" sz="2800" dirty="0">
              <a:solidFill>
                <a:schemeClr val="tx1"/>
              </a:solidFill>
            </a:endParaRPr>
          </a:p>
        </p:txBody>
      </p:sp>
      <p:sp>
        <p:nvSpPr>
          <p:cNvPr id="18" name="正方形/長方形 17"/>
          <p:cNvSpPr/>
          <p:nvPr/>
        </p:nvSpPr>
        <p:spPr>
          <a:xfrm>
            <a:off x="0" y="4295553"/>
            <a:ext cx="9144000" cy="204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dirty="0" smtClean="0">
                <a:solidFill>
                  <a:schemeClr val="tx1"/>
                </a:solidFill>
              </a:rPr>
              <a:t>次期計画（素案）</a:t>
            </a:r>
            <a:endParaRPr kumimoji="1" lang="en-US" altLang="ja-JP" sz="2600" dirty="0" smtClean="0">
              <a:solidFill>
                <a:schemeClr val="tx1"/>
              </a:solidFill>
            </a:endParaRPr>
          </a:p>
          <a:p>
            <a:pPr algn="ctr"/>
            <a:endParaRPr kumimoji="1" lang="en-US" altLang="ja-JP" sz="2600" dirty="0" smtClean="0">
              <a:solidFill>
                <a:schemeClr val="tx1"/>
              </a:solidFill>
            </a:endParaRPr>
          </a:p>
          <a:p>
            <a:r>
              <a:rPr kumimoji="1" lang="ja-JP" altLang="en-US" sz="2600" dirty="0" smtClean="0">
                <a:solidFill>
                  <a:schemeClr val="tx1"/>
                </a:solidFill>
              </a:rPr>
              <a:t>　　　　</a:t>
            </a:r>
            <a:r>
              <a:rPr kumimoji="1" lang="ja-JP" altLang="en-US" sz="3200" dirty="0" smtClean="0">
                <a:solidFill>
                  <a:schemeClr val="tx1"/>
                </a:solidFill>
              </a:rPr>
              <a:t>「道民みんなで支え合う、</a:t>
            </a:r>
            <a:endParaRPr kumimoji="1" lang="en-US" altLang="ja-JP" sz="3200" dirty="0" smtClean="0">
              <a:solidFill>
                <a:schemeClr val="tx1"/>
              </a:solidFill>
            </a:endParaRPr>
          </a:p>
          <a:p>
            <a:pPr algn="ctr"/>
            <a:r>
              <a:rPr kumimoji="1" lang="ja-JP" altLang="en-US" sz="3200" dirty="0" smtClean="0">
                <a:solidFill>
                  <a:schemeClr val="tx1"/>
                </a:solidFill>
              </a:rPr>
              <a:t>　　　明るく活力に満ちた高齢社会づくり」</a:t>
            </a:r>
            <a:endParaRPr kumimoji="1" lang="ja-JP" altLang="en-US" sz="3200" dirty="0">
              <a:solidFill>
                <a:schemeClr val="tx1"/>
              </a:solidFill>
            </a:endParaRPr>
          </a:p>
        </p:txBody>
      </p:sp>
      <p:sp>
        <p:nvSpPr>
          <p:cNvPr id="7" name="下矢印 6"/>
          <p:cNvSpPr/>
          <p:nvPr/>
        </p:nvSpPr>
        <p:spPr>
          <a:xfrm>
            <a:off x="3402417" y="2787503"/>
            <a:ext cx="2339162" cy="1353879"/>
          </a:xfrm>
          <a:prstGeom prst="downArrow">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B9B28822-0A4A-4FCC-A2B5-FDAB359CF85F}" type="slidenum">
              <a:rPr lang="ja-JP" altLang="en-US" smtClean="0"/>
              <a:pPr/>
              <a:t>1</a:t>
            </a:fld>
            <a:endParaRPr lang="ja-JP" altLang="en-US" dirty="0"/>
          </a:p>
        </p:txBody>
      </p:sp>
    </p:spTree>
    <p:extLst>
      <p:ext uri="{BB962C8B-B14F-4D97-AF65-F5344CB8AC3E}">
        <p14:creationId xmlns:p14="http://schemas.microsoft.com/office/powerpoint/2010/main" val="1935363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 y="0"/>
            <a:ext cx="9144000" cy="478387"/>
          </a:xfrm>
          <a:prstGeom prst="rect">
            <a:avLst/>
          </a:prstGeom>
          <a:solidFill>
            <a:srgbClr val="002060"/>
          </a:solidFill>
          <a:ln>
            <a:noFill/>
          </a:ln>
        </p:spPr>
        <p:txBody>
          <a:bodyPr wrap="square" tIns="72000" bIns="36000" rtlCol="0" anchor="ctr" anchorCtr="0">
            <a:spAutoFit/>
          </a:bodyPr>
          <a:lstStyle/>
          <a:p>
            <a:pPr algn="ctr" fontAlgn="auto">
              <a:spcBef>
                <a:spcPts val="0"/>
              </a:spcBef>
              <a:spcAft>
                <a:spcPts val="0"/>
              </a:spcAft>
            </a:pP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次期計画における目標（計画本文</a:t>
            </a:r>
            <a:r>
              <a:rPr lang="en-US" altLang="ja-JP"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_P28</a:t>
            </a: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 y="851470"/>
            <a:ext cx="7456968" cy="886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１　地域包括ケアシステム構築のための地域づくりと地域ケア会議の推進</a:t>
            </a:r>
            <a:endParaRPr kumimoji="1" lang="ja-JP" altLang="en-US" dirty="0">
              <a:solidFill>
                <a:schemeClr val="tx1"/>
              </a:solidFill>
            </a:endParaRPr>
          </a:p>
        </p:txBody>
      </p:sp>
      <p:sp>
        <p:nvSpPr>
          <p:cNvPr id="8" name="正方形/長方形 7"/>
          <p:cNvSpPr/>
          <p:nvPr/>
        </p:nvSpPr>
        <p:spPr>
          <a:xfrm>
            <a:off x="0" y="2181917"/>
            <a:ext cx="4260112" cy="886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２　生活支援体制整備の推進</a:t>
            </a:r>
            <a:endParaRPr kumimoji="1" lang="ja-JP" altLang="en-US" dirty="0">
              <a:solidFill>
                <a:schemeClr val="tx1"/>
              </a:solidFill>
            </a:endParaRPr>
          </a:p>
        </p:txBody>
      </p:sp>
      <p:sp>
        <p:nvSpPr>
          <p:cNvPr id="9" name="正方形/長方形 8"/>
          <p:cNvSpPr/>
          <p:nvPr/>
        </p:nvSpPr>
        <p:spPr>
          <a:xfrm>
            <a:off x="0" y="3512364"/>
            <a:ext cx="5443871" cy="886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３　自立支援、介護予防・重度化防止の推進</a:t>
            </a:r>
            <a:endParaRPr kumimoji="1" lang="ja-JP" altLang="en-US" dirty="0">
              <a:solidFill>
                <a:schemeClr val="tx1"/>
              </a:solidFill>
            </a:endParaRPr>
          </a:p>
        </p:txBody>
      </p:sp>
      <p:sp>
        <p:nvSpPr>
          <p:cNvPr id="10" name="正方形/長方形 9"/>
          <p:cNvSpPr/>
          <p:nvPr/>
        </p:nvSpPr>
        <p:spPr>
          <a:xfrm>
            <a:off x="-1" y="4842811"/>
            <a:ext cx="4260112" cy="886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４　医療・介護連携の充実</a:t>
            </a:r>
            <a:endParaRPr kumimoji="1" lang="ja-JP" altLang="en-US" dirty="0">
              <a:solidFill>
                <a:schemeClr val="tx1"/>
              </a:solidFill>
            </a:endParaRPr>
          </a:p>
        </p:txBody>
      </p:sp>
      <p:pic>
        <p:nvPicPr>
          <p:cNvPr id="1026" name="Picture 2" descr="集合している人たち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7251" y="464209"/>
            <a:ext cx="1908697" cy="1660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電球の交換ができない高齢者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1432246"/>
            <a:ext cx="1678879" cy="2905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壁腕立て伏せのイラスト（高齢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3004" y="3131327"/>
            <a:ext cx="2203787" cy="20385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老々介護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383" y="4771495"/>
            <a:ext cx="2190676" cy="1982562"/>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B9B28822-0A4A-4FCC-A2B5-FDAB359CF85F}" type="slidenum">
              <a:rPr lang="ja-JP" altLang="en-US" smtClean="0"/>
              <a:pPr/>
              <a:t>2</a:t>
            </a:fld>
            <a:endParaRPr lang="ja-JP" altLang="en-US" dirty="0"/>
          </a:p>
        </p:txBody>
      </p:sp>
    </p:spTree>
    <p:extLst>
      <p:ext uri="{BB962C8B-B14F-4D97-AF65-F5344CB8AC3E}">
        <p14:creationId xmlns:p14="http://schemas.microsoft.com/office/powerpoint/2010/main" val="2646864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ipe(down)">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wipe(down)">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wipe(down)">
                                      <p:cBhvr>
                                        <p:cTn id="4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 y="0"/>
            <a:ext cx="9144000" cy="478387"/>
          </a:xfrm>
          <a:prstGeom prst="rect">
            <a:avLst/>
          </a:prstGeom>
          <a:solidFill>
            <a:srgbClr val="002060"/>
          </a:solidFill>
          <a:ln>
            <a:noFill/>
          </a:ln>
        </p:spPr>
        <p:txBody>
          <a:bodyPr wrap="square" tIns="72000" bIns="36000" rtlCol="0" anchor="ctr" anchorCtr="0">
            <a:spAutoFit/>
          </a:bodyPr>
          <a:lstStyle/>
          <a:p>
            <a:pPr algn="ctr" fontAlgn="auto">
              <a:spcBef>
                <a:spcPts val="0"/>
              </a:spcBef>
              <a:spcAft>
                <a:spcPts val="0"/>
              </a:spcAft>
            </a:pP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次期計画における目標（計画本文</a:t>
            </a:r>
            <a:r>
              <a:rPr lang="en-US" altLang="ja-JP"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_P29</a:t>
            </a: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 y="851470"/>
            <a:ext cx="7456968" cy="886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５　認知症施策の推進</a:t>
            </a:r>
            <a:endParaRPr kumimoji="1" lang="ja-JP" altLang="en-US" dirty="0">
              <a:solidFill>
                <a:schemeClr val="tx1"/>
              </a:solidFill>
            </a:endParaRPr>
          </a:p>
        </p:txBody>
      </p:sp>
      <p:sp>
        <p:nvSpPr>
          <p:cNvPr id="8" name="正方形/長方形 7"/>
          <p:cNvSpPr/>
          <p:nvPr/>
        </p:nvSpPr>
        <p:spPr>
          <a:xfrm>
            <a:off x="0" y="2181917"/>
            <a:ext cx="4260112" cy="886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６　介護人材の養成・確保</a:t>
            </a:r>
            <a:endParaRPr kumimoji="1" lang="ja-JP" altLang="en-US" dirty="0">
              <a:solidFill>
                <a:schemeClr val="tx1"/>
              </a:solidFill>
            </a:endParaRPr>
          </a:p>
        </p:txBody>
      </p:sp>
      <p:sp>
        <p:nvSpPr>
          <p:cNvPr id="9" name="正方形/長方形 8"/>
          <p:cNvSpPr/>
          <p:nvPr/>
        </p:nvSpPr>
        <p:spPr>
          <a:xfrm>
            <a:off x="0" y="3512364"/>
            <a:ext cx="5443871" cy="886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７　安全・安心な暮らしの確保</a:t>
            </a:r>
            <a:endParaRPr kumimoji="1" lang="ja-JP" altLang="en-US" dirty="0">
              <a:solidFill>
                <a:schemeClr val="tx1"/>
              </a:solidFill>
            </a:endParaRPr>
          </a:p>
        </p:txBody>
      </p:sp>
      <p:sp>
        <p:nvSpPr>
          <p:cNvPr id="10" name="正方形/長方形 9"/>
          <p:cNvSpPr/>
          <p:nvPr/>
        </p:nvSpPr>
        <p:spPr>
          <a:xfrm>
            <a:off x="-1" y="4842811"/>
            <a:ext cx="4260112" cy="886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　８　介護保険制度の適正な運営</a:t>
            </a:r>
            <a:endParaRPr kumimoji="1" lang="ja-JP" altLang="en-US" dirty="0">
              <a:solidFill>
                <a:schemeClr val="tx1"/>
              </a:solidFill>
            </a:endParaRPr>
          </a:p>
        </p:txBody>
      </p:sp>
      <p:pic>
        <p:nvPicPr>
          <p:cNvPr id="2052" name="Picture 4" descr="オレンジバンドをつける人々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403" y="536306"/>
            <a:ext cx="2304090" cy="18835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介護のイラスト「車椅子のおばあさん」"/>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193" y="1375144"/>
            <a:ext cx="1975352" cy="22902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地割れのイラスト（自然災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5424" y="2977544"/>
            <a:ext cx="2627069" cy="199000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北海道庁旧本庁舎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6682" y="4189081"/>
            <a:ext cx="2671721" cy="197707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B9B28822-0A4A-4FCC-A2B5-FDAB359CF85F}" type="slidenum">
              <a:rPr lang="ja-JP" altLang="en-US" smtClean="0"/>
              <a:pPr/>
              <a:t>3</a:t>
            </a:fld>
            <a:endParaRPr lang="ja-JP" altLang="en-US" dirty="0"/>
          </a:p>
        </p:txBody>
      </p:sp>
    </p:spTree>
    <p:extLst>
      <p:ext uri="{BB962C8B-B14F-4D97-AF65-F5344CB8AC3E}">
        <p14:creationId xmlns:p14="http://schemas.microsoft.com/office/powerpoint/2010/main" val="1900018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wipe(down)">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wipe(down)">
                                      <p:cBhvr>
                                        <p:cTn id="32" dur="500"/>
                                        <p:tgtEl>
                                          <p:spTgt spid="20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58"/>
                                        </p:tgtEl>
                                        <p:attrNameLst>
                                          <p:attrName>style.visibility</p:attrName>
                                        </p:attrNameLst>
                                      </p:cBhvr>
                                      <p:to>
                                        <p:strVal val="visible"/>
                                      </p:to>
                                    </p:set>
                                    <p:animEffect transition="in" filter="wipe(down)">
                                      <p:cBhvr>
                                        <p:cTn id="42"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B9B28822-0A4A-4FCC-A2B5-FDAB359CF85F}" type="slidenum">
              <a:rPr lang="ja-JP" altLang="en-US" smtClean="0"/>
              <a:pPr/>
              <a:t>4</a:t>
            </a:fld>
            <a:endParaRPr lang="ja-JP" altLang="en-US" dirty="0"/>
          </a:p>
        </p:txBody>
      </p:sp>
      <p:sp>
        <p:nvSpPr>
          <p:cNvPr id="12" name="タイトル 1"/>
          <p:cNvSpPr txBox="1">
            <a:spLocks/>
          </p:cNvSpPr>
          <p:nvPr/>
        </p:nvSpPr>
        <p:spPr>
          <a:xfrm>
            <a:off x="0" y="2469972"/>
            <a:ext cx="9144000" cy="1325563"/>
          </a:xfrm>
          <a:prstGeom prst="rect">
            <a:avLst/>
          </a:prstGeom>
        </p:spPr>
        <p:txBody>
          <a:bodyPr anchor="ctr" anchorCtr="0">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dirty="0" smtClean="0">
                <a:latin typeface="Meiryo UI" panose="020B0604030504040204" pitchFamily="50" charset="-128"/>
                <a:ea typeface="Meiryo UI" panose="020B0604030504040204" pitchFamily="50" charset="-128"/>
              </a:rPr>
              <a:t>（参考資料）</a:t>
            </a:r>
            <a:endParaRPr lang="ja-JP" altLang="en-US" sz="4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46865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 y="0"/>
            <a:ext cx="9144000" cy="478387"/>
          </a:xfrm>
          <a:prstGeom prst="rect">
            <a:avLst/>
          </a:prstGeom>
          <a:solidFill>
            <a:srgbClr val="002060"/>
          </a:solidFill>
          <a:ln>
            <a:noFill/>
          </a:ln>
        </p:spPr>
        <p:txBody>
          <a:bodyPr wrap="square" tIns="72000" bIns="36000" rtlCol="0" anchor="ctr" anchorCtr="0">
            <a:spAutoFit/>
          </a:bodyPr>
          <a:lstStyle/>
          <a:p>
            <a:pPr algn="ctr" fontAlgn="auto">
              <a:spcBef>
                <a:spcPts val="0"/>
              </a:spcBef>
              <a:spcAft>
                <a:spcPts val="0"/>
              </a:spcAft>
            </a:pP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次期計画の概要</a:t>
            </a:r>
            <a:endParaRPr lang="en-US" altLang="ja-JP"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9B28822-0A4A-4FCC-A2B5-FDAB359CF85F}" type="slidenum">
              <a:rPr lang="ja-JP" altLang="en-US" smtClean="0"/>
              <a:pPr/>
              <a:t>5</a:t>
            </a:fld>
            <a:endParaRPr lang="ja-JP" altLang="en-US" dirty="0"/>
          </a:p>
        </p:txBody>
      </p:sp>
      <p:pic>
        <p:nvPicPr>
          <p:cNvPr id="7" name="図 6" descr="画面の領域"/>
          <p:cNvPicPr>
            <a:picLocks noChangeAspect="1"/>
          </p:cNvPicPr>
          <p:nvPr/>
        </p:nvPicPr>
        <p:blipFill rotWithShape="1">
          <a:blip r:embed="rId3">
            <a:extLst>
              <a:ext uri="{28A0092B-C50C-407E-A947-70E740481C1C}">
                <a14:useLocalDpi xmlns:a14="http://schemas.microsoft.com/office/drawing/2010/main" val="0"/>
              </a:ext>
            </a:extLst>
          </a:blip>
          <a:srcRect t="1142" b="1315"/>
          <a:stretch/>
        </p:blipFill>
        <p:spPr>
          <a:xfrm>
            <a:off x="1350105" y="478387"/>
            <a:ext cx="6448174" cy="6369075"/>
          </a:xfrm>
          <a:prstGeom prst="rect">
            <a:avLst/>
          </a:prstGeom>
        </p:spPr>
      </p:pic>
    </p:spTree>
    <p:extLst>
      <p:ext uri="{BB962C8B-B14F-4D97-AF65-F5344CB8AC3E}">
        <p14:creationId xmlns:p14="http://schemas.microsoft.com/office/powerpoint/2010/main" val="1917811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 y="0"/>
            <a:ext cx="9144000" cy="478387"/>
          </a:xfrm>
          <a:prstGeom prst="rect">
            <a:avLst/>
          </a:prstGeom>
          <a:solidFill>
            <a:srgbClr val="002060"/>
          </a:solidFill>
          <a:ln>
            <a:noFill/>
          </a:ln>
        </p:spPr>
        <p:txBody>
          <a:bodyPr wrap="square" tIns="72000" bIns="36000" rtlCol="0" anchor="ctr" anchorCtr="0">
            <a:spAutoFit/>
          </a:bodyPr>
          <a:lstStyle/>
          <a:p>
            <a:pPr algn="ctr" fontAlgn="auto">
              <a:spcBef>
                <a:spcPts val="0"/>
              </a:spcBef>
              <a:spcAft>
                <a:spcPts val="0"/>
              </a:spcAft>
            </a:pP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次期計画の概要</a:t>
            </a:r>
            <a:endParaRPr lang="en-US" altLang="ja-JP"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9B28822-0A4A-4FCC-A2B5-FDAB359CF85F}" type="slidenum">
              <a:rPr lang="ja-JP" altLang="en-US" smtClean="0"/>
              <a:pPr/>
              <a:t>6</a:t>
            </a:fld>
            <a:endParaRPr lang="ja-JP" altLang="en-US" dirty="0"/>
          </a:p>
        </p:txBody>
      </p:sp>
      <p:pic>
        <p:nvPicPr>
          <p:cNvPr id="10" name="図 9"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99" y="755450"/>
            <a:ext cx="7524000" cy="5456734"/>
          </a:xfrm>
          <a:prstGeom prst="rect">
            <a:avLst/>
          </a:prstGeom>
        </p:spPr>
      </p:pic>
    </p:spTree>
    <p:extLst>
      <p:ext uri="{BB962C8B-B14F-4D97-AF65-F5344CB8AC3E}">
        <p14:creationId xmlns:p14="http://schemas.microsoft.com/office/powerpoint/2010/main" val="2488466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 y="0"/>
            <a:ext cx="9144000" cy="478387"/>
          </a:xfrm>
          <a:prstGeom prst="rect">
            <a:avLst/>
          </a:prstGeom>
          <a:solidFill>
            <a:srgbClr val="002060"/>
          </a:solidFill>
          <a:ln>
            <a:noFill/>
          </a:ln>
        </p:spPr>
        <p:txBody>
          <a:bodyPr wrap="square" tIns="72000" bIns="36000" rtlCol="0" anchor="ctr" anchorCtr="0">
            <a:spAutoFit/>
          </a:bodyPr>
          <a:lstStyle/>
          <a:p>
            <a:pPr algn="ctr" fontAlgn="auto">
              <a:spcBef>
                <a:spcPts val="0"/>
              </a:spcBef>
              <a:spcAft>
                <a:spcPts val="0"/>
              </a:spcAft>
            </a:pP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次期計画の概要</a:t>
            </a:r>
            <a:endParaRPr lang="en-US" altLang="ja-JP"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9B28822-0A4A-4FCC-A2B5-FDAB359CF85F}" type="slidenum">
              <a:rPr lang="ja-JP" altLang="en-US" smtClean="0"/>
              <a:pPr/>
              <a:t>7</a:t>
            </a:fld>
            <a:endParaRPr lang="ja-JP" altLang="en-US" dirty="0"/>
          </a:p>
        </p:txBody>
      </p:sp>
      <p:pic>
        <p:nvPicPr>
          <p:cNvPr id="6" name="図 5"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81" y="482015"/>
            <a:ext cx="7524000" cy="6369690"/>
          </a:xfrm>
          <a:prstGeom prst="rect">
            <a:avLst/>
          </a:prstGeom>
        </p:spPr>
      </p:pic>
    </p:spTree>
    <p:extLst>
      <p:ext uri="{BB962C8B-B14F-4D97-AF65-F5344CB8AC3E}">
        <p14:creationId xmlns:p14="http://schemas.microsoft.com/office/powerpoint/2010/main" val="191219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 y="0"/>
            <a:ext cx="9144000" cy="478387"/>
          </a:xfrm>
          <a:prstGeom prst="rect">
            <a:avLst/>
          </a:prstGeom>
          <a:solidFill>
            <a:srgbClr val="002060"/>
          </a:solidFill>
          <a:ln>
            <a:noFill/>
          </a:ln>
        </p:spPr>
        <p:txBody>
          <a:bodyPr wrap="square" tIns="72000" bIns="36000" rtlCol="0" anchor="ctr" anchorCtr="0">
            <a:spAutoFit/>
          </a:bodyPr>
          <a:lstStyle/>
          <a:p>
            <a:pPr algn="ctr" fontAlgn="auto">
              <a:spcBef>
                <a:spcPts val="0"/>
              </a:spcBef>
              <a:spcAft>
                <a:spcPts val="0"/>
              </a:spcAft>
            </a:pPr>
            <a:r>
              <a:rPr lang="ja-JP" altLang="en-US" sz="2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次期計画の概要</a:t>
            </a:r>
            <a:endParaRPr lang="en-US" altLang="ja-JP" sz="2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9B28822-0A4A-4FCC-A2B5-FDAB359CF85F}" type="slidenum">
              <a:rPr lang="ja-JP" altLang="en-US" smtClean="0"/>
              <a:pPr/>
              <a:t>8</a:t>
            </a:fld>
            <a:endParaRPr lang="ja-JP" altLang="en-US" dirty="0"/>
          </a:p>
        </p:txBody>
      </p:sp>
      <p:pic>
        <p:nvPicPr>
          <p:cNvPr id="5" name="図 4" descr="画面の領域"/>
          <p:cNvPicPr>
            <a:picLocks noChangeAspect="1"/>
          </p:cNvPicPr>
          <p:nvPr/>
        </p:nvPicPr>
        <p:blipFill rotWithShape="1">
          <a:blip r:embed="rId3">
            <a:extLst>
              <a:ext uri="{28A0092B-C50C-407E-A947-70E740481C1C}">
                <a14:useLocalDpi xmlns:a14="http://schemas.microsoft.com/office/drawing/2010/main" val="0"/>
              </a:ext>
            </a:extLst>
          </a:blip>
          <a:srcRect b="15370"/>
          <a:stretch/>
        </p:blipFill>
        <p:spPr>
          <a:xfrm>
            <a:off x="1547999" y="478387"/>
            <a:ext cx="6048000" cy="6359479"/>
          </a:xfrm>
          <a:prstGeom prst="rect">
            <a:avLst/>
          </a:prstGeom>
        </p:spPr>
      </p:pic>
    </p:spTree>
    <p:extLst>
      <p:ext uri="{BB962C8B-B14F-4D97-AF65-F5344CB8AC3E}">
        <p14:creationId xmlns:p14="http://schemas.microsoft.com/office/powerpoint/2010/main" val="3045809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2491</TotalTime>
  <Words>352</Words>
  <Application>Microsoft Office PowerPoint</Application>
  <PresentationFormat>画面に合わせる (4:3)</PresentationFormat>
  <Paragraphs>59</Paragraphs>
  <Slides>11</Slides>
  <Notes>11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11</vt:i4>
      </vt:variant>
    </vt:vector>
  </HeadingPairs>
  <TitlesOfParts>
    <vt:vector size="19" baseType="lpstr">
      <vt:lpstr>Meiryo UI</vt:lpstr>
      <vt:lpstr>ＭＳ Ｐゴシック</vt:lpstr>
      <vt:lpstr>メイリオ</vt:lpstr>
      <vt:lpstr>Arial</vt:lpstr>
      <vt:lpstr>Calibri</vt:lpstr>
      <vt:lpstr>Calibri Light</vt:lpstr>
      <vt:lpstr>Office テーマ</vt:lpstr>
      <vt:lpstr>デザインの設定</vt:lpstr>
      <vt:lpstr>「第９期北海道高齢者保健福祉計画 　・介護保険事業支援計画（素案）」 について【概要説明】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令和４年度当初予算に係る 対応状況について（９月調査時点）</dc:title>
  <dc:creator>髙井＿一哉</dc:creator>
  <cp:lastModifiedBy>久保田＿寿広</cp:lastModifiedBy>
  <cp:revision>186</cp:revision>
  <cp:lastPrinted>2023-11-24T00:57:24Z</cp:lastPrinted>
  <dcterms:created xsi:type="dcterms:W3CDTF">2021-04-14T11:18:55Z</dcterms:created>
  <dcterms:modified xsi:type="dcterms:W3CDTF">2024-01-12T05:48:08Z</dcterms:modified>
</cp:coreProperties>
</file>