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8" r:id="rId2"/>
    <p:sldId id="273"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FE1"/>
    <a:srgbClr val="DAFEF5"/>
    <a:srgbClr val="FFFFC9"/>
    <a:srgbClr val="FFFF99"/>
    <a:srgbClr val="DD09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24" autoAdjust="0"/>
  </p:normalViewPr>
  <p:slideViewPr>
    <p:cSldViewPr>
      <p:cViewPr varScale="1">
        <p:scale>
          <a:sx n="43" d="100"/>
          <a:sy n="43" d="100"/>
        </p:scale>
        <p:origin x="1170" y="72"/>
      </p:cViewPr>
      <p:guideLst>
        <p:guide orient="horz" pos="3120"/>
        <p:guide pos="216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04E8887-FFF0-45CC-8B84-06D5D1682742}" type="datetimeFigureOut">
              <a:rPr kumimoji="1" lang="ja-JP" altLang="en-US" smtClean="0"/>
              <a:t>2023/11/29</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4349EA0F-6E84-4F86-AF0E-9572ACA3C42B}" type="slidenum">
              <a:rPr kumimoji="1" lang="ja-JP" altLang="en-US" smtClean="0"/>
              <a:t>‹#›</a:t>
            </a:fld>
            <a:endParaRPr kumimoji="1" lang="ja-JP" altLang="en-US"/>
          </a:p>
        </p:txBody>
      </p:sp>
    </p:spTree>
    <p:extLst>
      <p:ext uri="{BB962C8B-B14F-4D97-AF65-F5344CB8AC3E}">
        <p14:creationId xmlns:p14="http://schemas.microsoft.com/office/powerpoint/2010/main" val="23227858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349EA0F-6E84-4F86-AF0E-9572ACA3C42B}" type="slidenum">
              <a:rPr kumimoji="1" lang="ja-JP" altLang="en-US" smtClean="0"/>
              <a:t>2</a:t>
            </a:fld>
            <a:endParaRPr kumimoji="1" lang="ja-JP" altLang="en-US"/>
          </a:p>
        </p:txBody>
      </p:sp>
    </p:spTree>
    <p:extLst>
      <p:ext uri="{BB962C8B-B14F-4D97-AF65-F5344CB8AC3E}">
        <p14:creationId xmlns:p14="http://schemas.microsoft.com/office/powerpoint/2010/main" val="957630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9E95DD2-1BDE-4E15-81EE-5E7BFD6B8370}" type="datetimeFigureOut">
              <a:rPr kumimoji="1" lang="ja-JP" altLang="en-US" smtClean="0"/>
              <a:t>2023/11/29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8BA5DA0-BC0D-4248-BDD4-A5E49193E07F}" type="slidenum">
              <a:rPr kumimoji="1" lang="ja-JP" altLang="en-US" smtClean="0"/>
              <a:t>‹#›</a:t>
            </a:fld>
            <a:endParaRPr kumimoji="1" lang="ja-JP" altLang="en-US"/>
          </a:p>
        </p:txBody>
      </p:sp>
    </p:spTree>
    <p:extLst>
      <p:ext uri="{BB962C8B-B14F-4D97-AF65-F5344CB8AC3E}">
        <p14:creationId xmlns:p14="http://schemas.microsoft.com/office/powerpoint/2010/main" val="2956811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E95DD2-1BDE-4E15-81EE-5E7BFD6B8370}" type="datetimeFigureOut">
              <a:rPr kumimoji="1" lang="ja-JP" altLang="en-US" smtClean="0"/>
              <a:t>2023/11/29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8BA5DA0-BC0D-4248-BDD4-A5E49193E07F}" type="slidenum">
              <a:rPr kumimoji="1" lang="ja-JP" altLang="en-US" smtClean="0"/>
              <a:t>‹#›</a:t>
            </a:fld>
            <a:endParaRPr kumimoji="1" lang="ja-JP" altLang="en-US"/>
          </a:p>
        </p:txBody>
      </p:sp>
    </p:spTree>
    <p:extLst>
      <p:ext uri="{BB962C8B-B14F-4D97-AF65-F5344CB8AC3E}">
        <p14:creationId xmlns:p14="http://schemas.microsoft.com/office/powerpoint/2010/main" val="517229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96701"/>
            <a:ext cx="4514850" cy="845220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E95DD2-1BDE-4E15-81EE-5E7BFD6B8370}" type="datetimeFigureOut">
              <a:rPr kumimoji="1" lang="ja-JP" altLang="en-US" smtClean="0"/>
              <a:t>2023/11/29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8BA5DA0-BC0D-4248-BDD4-A5E49193E07F}" type="slidenum">
              <a:rPr kumimoji="1" lang="ja-JP" altLang="en-US" smtClean="0"/>
              <a:t>‹#›</a:t>
            </a:fld>
            <a:endParaRPr kumimoji="1" lang="ja-JP" altLang="en-US"/>
          </a:p>
        </p:txBody>
      </p:sp>
    </p:spTree>
    <p:extLst>
      <p:ext uri="{BB962C8B-B14F-4D97-AF65-F5344CB8AC3E}">
        <p14:creationId xmlns:p14="http://schemas.microsoft.com/office/powerpoint/2010/main" val="1718727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E95DD2-1BDE-4E15-81EE-5E7BFD6B8370}" type="datetimeFigureOut">
              <a:rPr kumimoji="1" lang="ja-JP" altLang="en-US" smtClean="0"/>
              <a:t>2023/11/29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8BA5DA0-BC0D-4248-BDD4-A5E49193E07F}" type="slidenum">
              <a:rPr kumimoji="1" lang="ja-JP" altLang="en-US" smtClean="0"/>
              <a:t>‹#›</a:t>
            </a:fld>
            <a:endParaRPr kumimoji="1" lang="ja-JP" altLang="en-US"/>
          </a:p>
        </p:txBody>
      </p:sp>
    </p:spTree>
    <p:extLst>
      <p:ext uri="{BB962C8B-B14F-4D97-AF65-F5344CB8AC3E}">
        <p14:creationId xmlns:p14="http://schemas.microsoft.com/office/powerpoint/2010/main" val="752187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9E95DD2-1BDE-4E15-81EE-5E7BFD6B8370}" type="datetimeFigureOut">
              <a:rPr kumimoji="1" lang="ja-JP" altLang="en-US" smtClean="0"/>
              <a:t>2023/11/29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8BA5DA0-BC0D-4248-BDD4-A5E49193E07F}" type="slidenum">
              <a:rPr kumimoji="1" lang="ja-JP" altLang="en-US" smtClean="0"/>
              <a:t>‹#›</a:t>
            </a:fld>
            <a:endParaRPr kumimoji="1" lang="ja-JP" altLang="en-US"/>
          </a:p>
        </p:txBody>
      </p:sp>
    </p:spTree>
    <p:extLst>
      <p:ext uri="{BB962C8B-B14F-4D97-AF65-F5344CB8AC3E}">
        <p14:creationId xmlns:p14="http://schemas.microsoft.com/office/powerpoint/2010/main" val="1342134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9E95DD2-1BDE-4E15-81EE-5E7BFD6B8370}" type="datetimeFigureOut">
              <a:rPr kumimoji="1" lang="ja-JP" altLang="en-US" smtClean="0"/>
              <a:t>2023/11/29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8BA5DA0-BC0D-4248-BDD4-A5E49193E07F}" type="slidenum">
              <a:rPr kumimoji="1" lang="ja-JP" altLang="en-US" smtClean="0"/>
              <a:t>‹#›</a:t>
            </a:fld>
            <a:endParaRPr kumimoji="1" lang="ja-JP" altLang="en-US"/>
          </a:p>
        </p:txBody>
      </p:sp>
    </p:spTree>
    <p:extLst>
      <p:ext uri="{BB962C8B-B14F-4D97-AF65-F5344CB8AC3E}">
        <p14:creationId xmlns:p14="http://schemas.microsoft.com/office/powerpoint/2010/main" val="397425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2"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2"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9E95DD2-1BDE-4E15-81EE-5E7BFD6B8370}" type="datetimeFigureOut">
              <a:rPr kumimoji="1" lang="ja-JP" altLang="en-US" smtClean="0"/>
              <a:t>2023/11/29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8BA5DA0-BC0D-4248-BDD4-A5E49193E07F}" type="slidenum">
              <a:rPr kumimoji="1" lang="ja-JP" altLang="en-US" smtClean="0"/>
              <a:t>‹#›</a:t>
            </a:fld>
            <a:endParaRPr kumimoji="1" lang="ja-JP" altLang="en-US"/>
          </a:p>
        </p:txBody>
      </p:sp>
    </p:spTree>
    <p:extLst>
      <p:ext uri="{BB962C8B-B14F-4D97-AF65-F5344CB8AC3E}">
        <p14:creationId xmlns:p14="http://schemas.microsoft.com/office/powerpoint/2010/main" val="1351605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9E95DD2-1BDE-4E15-81EE-5E7BFD6B8370}" type="datetimeFigureOut">
              <a:rPr kumimoji="1" lang="ja-JP" altLang="en-US" smtClean="0"/>
              <a:t>2023/11/29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8BA5DA0-BC0D-4248-BDD4-A5E49193E07F}" type="slidenum">
              <a:rPr kumimoji="1" lang="ja-JP" altLang="en-US" smtClean="0"/>
              <a:t>‹#›</a:t>
            </a:fld>
            <a:endParaRPr kumimoji="1" lang="ja-JP" altLang="en-US"/>
          </a:p>
        </p:txBody>
      </p:sp>
    </p:spTree>
    <p:extLst>
      <p:ext uri="{BB962C8B-B14F-4D97-AF65-F5344CB8AC3E}">
        <p14:creationId xmlns:p14="http://schemas.microsoft.com/office/powerpoint/2010/main" val="3712937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9E95DD2-1BDE-4E15-81EE-5E7BFD6B8370}" type="datetimeFigureOut">
              <a:rPr kumimoji="1" lang="ja-JP" altLang="en-US" smtClean="0"/>
              <a:t>2023/11/29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8BA5DA0-BC0D-4248-BDD4-A5E49193E07F}" type="slidenum">
              <a:rPr kumimoji="1" lang="ja-JP" altLang="en-US" smtClean="0"/>
              <a:t>‹#›</a:t>
            </a:fld>
            <a:endParaRPr kumimoji="1" lang="ja-JP" altLang="en-US"/>
          </a:p>
        </p:txBody>
      </p:sp>
    </p:spTree>
    <p:extLst>
      <p:ext uri="{BB962C8B-B14F-4D97-AF65-F5344CB8AC3E}">
        <p14:creationId xmlns:p14="http://schemas.microsoft.com/office/powerpoint/2010/main" val="267444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8"/>
            <a:ext cx="3833812"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9E95DD2-1BDE-4E15-81EE-5E7BFD6B8370}" type="datetimeFigureOut">
              <a:rPr kumimoji="1" lang="ja-JP" altLang="en-US" smtClean="0"/>
              <a:t>2023/11/29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8BA5DA0-BC0D-4248-BDD4-A5E49193E07F}" type="slidenum">
              <a:rPr kumimoji="1" lang="ja-JP" altLang="en-US" smtClean="0"/>
              <a:t>‹#›</a:t>
            </a:fld>
            <a:endParaRPr kumimoji="1" lang="ja-JP" altLang="en-US"/>
          </a:p>
        </p:txBody>
      </p:sp>
    </p:spTree>
    <p:extLst>
      <p:ext uri="{BB962C8B-B14F-4D97-AF65-F5344CB8AC3E}">
        <p14:creationId xmlns:p14="http://schemas.microsoft.com/office/powerpoint/2010/main" val="2482172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9E95DD2-1BDE-4E15-81EE-5E7BFD6B8370}" type="datetimeFigureOut">
              <a:rPr kumimoji="1" lang="ja-JP" altLang="en-US" smtClean="0"/>
              <a:t>2023/11/29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8BA5DA0-BC0D-4248-BDD4-A5E49193E07F}" type="slidenum">
              <a:rPr kumimoji="1" lang="ja-JP" altLang="en-US" smtClean="0"/>
              <a:t>‹#›</a:t>
            </a:fld>
            <a:endParaRPr kumimoji="1" lang="ja-JP" altLang="en-US"/>
          </a:p>
        </p:txBody>
      </p:sp>
    </p:spTree>
    <p:extLst>
      <p:ext uri="{BB962C8B-B14F-4D97-AF65-F5344CB8AC3E}">
        <p14:creationId xmlns:p14="http://schemas.microsoft.com/office/powerpoint/2010/main" val="2087387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B9E95DD2-1BDE-4E15-81EE-5E7BFD6B8370}" type="datetimeFigureOut">
              <a:rPr kumimoji="1" lang="ja-JP" altLang="en-US" smtClean="0"/>
              <a:t>2023/11/29</a:t>
            </a:fld>
            <a:endParaRPr kumimoji="1" lang="ja-JP" altLang="en-US"/>
          </a:p>
        </p:txBody>
      </p:sp>
      <p:sp>
        <p:nvSpPr>
          <p:cNvPr id="5" name="フッター プレースホルダー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A8BA5DA0-BC0D-4248-BDD4-A5E49193E07F}" type="slidenum">
              <a:rPr kumimoji="1" lang="ja-JP" altLang="en-US" smtClean="0"/>
              <a:t>‹#›</a:t>
            </a:fld>
            <a:endParaRPr kumimoji="1" lang="ja-JP" altLang="en-US"/>
          </a:p>
        </p:txBody>
      </p:sp>
    </p:spTree>
    <p:extLst>
      <p:ext uri="{BB962C8B-B14F-4D97-AF65-F5344CB8AC3E}">
        <p14:creationId xmlns:p14="http://schemas.microsoft.com/office/powerpoint/2010/main" val="600420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wmf"/><Relationship Id="rId7" Type="http://schemas.openxmlformats.org/officeDocument/2006/relationships/image" Target="../media/image6.em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0" y="2564972"/>
            <a:ext cx="6858000" cy="487640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30" name="テキスト ボックス 29"/>
          <p:cNvSpPr txBox="1"/>
          <p:nvPr/>
        </p:nvSpPr>
        <p:spPr>
          <a:xfrm>
            <a:off x="0" y="0"/>
            <a:ext cx="6857999" cy="1077218"/>
          </a:xfrm>
          <a:prstGeom prst="rect">
            <a:avLst/>
          </a:prstGeom>
          <a:ln>
            <a:noFill/>
          </a:ln>
        </p:spPr>
        <p:style>
          <a:lnRef idx="1">
            <a:schemeClr val="dk1"/>
          </a:lnRef>
          <a:fillRef idx="2">
            <a:schemeClr val="dk1"/>
          </a:fillRef>
          <a:effectRef idx="1">
            <a:schemeClr val="dk1"/>
          </a:effectRef>
          <a:fontRef idx="minor">
            <a:schemeClr val="dk1"/>
          </a:fontRef>
        </p:style>
        <p:txBody>
          <a:bodyPr wrap="square" rtlCol="0">
            <a:spAutoFit/>
          </a:bodyPr>
          <a:lstStyle/>
          <a:p>
            <a:r>
              <a:rPr lang="ja-JP" altLang="en-US" sz="4000" b="1" dirty="0" smtClean="0">
                <a:solidFill>
                  <a:srgbClr val="DD0909"/>
                </a:solidFill>
                <a:latin typeface="HGP創英角ﾎﾟｯﾌﾟ体" pitchFamily="50" charset="-128"/>
                <a:ea typeface="HGP創英角ﾎﾟｯﾌﾟ体" pitchFamily="50" charset="-128"/>
                <a:cs typeface="メイリオ" panose="020B0604030504040204" pitchFamily="50" charset="-128"/>
              </a:rPr>
              <a:t>ノロウイルス</a:t>
            </a:r>
            <a:endParaRPr lang="en-US" altLang="ja-JP" sz="4000" b="1" dirty="0" smtClean="0">
              <a:solidFill>
                <a:srgbClr val="DD0909"/>
              </a:solidFill>
              <a:latin typeface="HGP創英角ﾎﾟｯﾌﾟ体" pitchFamily="50" charset="-128"/>
              <a:ea typeface="HGP創英角ﾎﾟｯﾌﾟ体" pitchFamily="50" charset="-128"/>
              <a:cs typeface="メイリオ" panose="020B0604030504040204" pitchFamily="50" charset="-128"/>
            </a:endParaRPr>
          </a:p>
          <a:p>
            <a:pPr algn="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による感染症・食中毒を予防しましょう！</a:t>
            </a:r>
            <a:endParaRPr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1" y="1151644"/>
            <a:ext cx="6839681" cy="830997"/>
          </a:xfrm>
          <a:prstGeom prst="rect">
            <a:avLst/>
          </a:prstGeom>
        </p:spPr>
        <p:txBody>
          <a:bodyPr wrap="square">
            <a:spAutoFit/>
          </a:bodyPr>
          <a:lstStyle/>
          <a:p>
            <a:r>
              <a:rPr lang="ja-JP" altLang="en-US" sz="1200" dirty="0" smtClean="0">
                <a:latin typeface="HG丸ｺﾞｼｯｸM-PRO" pitchFamily="50" charset="-128"/>
                <a:ea typeface="HG丸ｺﾞｼｯｸM-PRO" pitchFamily="50" charset="-128"/>
                <a:cs typeface="メイリオ" panose="020B0604030504040204" pitchFamily="50" charset="-128"/>
              </a:rPr>
              <a:t>　ノロウイルスは感染力が強く、ほとんどが手や食品などを介してウイルスが口から入って感染します。感染すると、１日から</a:t>
            </a:r>
            <a:r>
              <a:rPr lang="en-US" altLang="ja-JP" sz="1200" dirty="0" smtClean="0">
                <a:latin typeface="HG丸ｺﾞｼｯｸM-PRO" pitchFamily="50" charset="-128"/>
                <a:ea typeface="HG丸ｺﾞｼｯｸM-PRO" pitchFamily="50" charset="-128"/>
                <a:cs typeface="メイリオ" panose="020B0604030504040204" pitchFamily="50" charset="-128"/>
              </a:rPr>
              <a:t>2</a:t>
            </a:r>
            <a:r>
              <a:rPr lang="ja-JP" altLang="en-US" sz="1200" dirty="0" smtClean="0">
                <a:latin typeface="HG丸ｺﾞｼｯｸM-PRO" pitchFamily="50" charset="-128"/>
                <a:ea typeface="HG丸ｺﾞｼｯｸM-PRO" pitchFamily="50" charset="-128"/>
                <a:cs typeface="メイリオ" panose="020B0604030504040204" pitchFamily="50" charset="-128"/>
              </a:rPr>
              <a:t>日の潜伏期間の後、吐き気、おう吐、腹痛、下痢などの症状が出ます。多くは１～２日で回復しますが、回復後も１週間～１ヶ月の間、便の中にウイルスがありますので、注意が必要です</a:t>
            </a:r>
            <a:r>
              <a:rPr lang="ja-JP" altLang="en-US" sz="1200" dirty="0">
                <a:latin typeface="HG丸ｺﾞｼｯｸM-PRO" pitchFamily="50" charset="-128"/>
                <a:ea typeface="HG丸ｺﾞｼｯｸM-PRO" pitchFamily="50" charset="-128"/>
                <a:cs typeface="メイリオ" panose="020B0604030504040204" pitchFamily="50" charset="-128"/>
              </a:rPr>
              <a:t>。</a:t>
            </a:r>
            <a:endParaRPr lang="en-US" altLang="ja-JP" sz="1200" dirty="0" smtClean="0">
              <a:latin typeface="HG丸ｺﾞｼｯｸM-PRO" pitchFamily="50" charset="-128"/>
              <a:ea typeface="HG丸ｺﾞｼｯｸM-PRO" pitchFamily="50" charset="-128"/>
              <a:cs typeface="メイリオ" panose="020B0604030504040204" pitchFamily="50" charset="-128"/>
            </a:endParaRPr>
          </a:p>
        </p:txBody>
      </p:sp>
      <p:pic>
        <p:nvPicPr>
          <p:cNvPr id="1026" name="図 763" descr="北海道ロゴ"/>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79368" y="135096"/>
            <a:ext cx="7620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角丸四角形 4"/>
          <p:cNvSpPr/>
          <p:nvPr/>
        </p:nvSpPr>
        <p:spPr>
          <a:xfrm>
            <a:off x="60683" y="2000672"/>
            <a:ext cx="6778997" cy="48509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400" dirty="0" smtClean="0">
                <a:solidFill>
                  <a:srgbClr val="FF0000"/>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ノロウイルスはあなたの手から感染します！！</a:t>
            </a:r>
            <a:endParaRPr lang="en-US" altLang="ja-JP" sz="2400" dirty="0">
              <a:solidFill>
                <a:srgbClr val="FF0000"/>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17" name="テキスト ボックス 16"/>
          <p:cNvSpPr txBox="1"/>
          <p:nvPr/>
        </p:nvSpPr>
        <p:spPr>
          <a:xfrm>
            <a:off x="2665048" y="2712041"/>
            <a:ext cx="3989055" cy="584775"/>
          </a:xfrm>
          <a:prstGeom prst="rect">
            <a:avLst/>
          </a:prstGeom>
          <a:noFill/>
        </p:spPr>
        <p:txBody>
          <a:bodyPr wrap="square" rtlCol="0">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トイレに行った</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後や調理</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や食事をする前</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のていねいな手洗いがとても重要です。</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1" y="7481351"/>
            <a:ext cx="6858001" cy="23618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pic>
        <p:nvPicPr>
          <p:cNvPr id="1027" name="Picture 3" descr="C:\Users\062991\AppData\Local\Microsoft\Windows\Temporary Internet Files\Content.IE5\2CA3ZFF1\MC900398067[1].wmf"/>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6543" y="7977336"/>
            <a:ext cx="2096737" cy="1726733"/>
          </a:xfrm>
          <a:prstGeom prst="rect">
            <a:avLst/>
          </a:prstGeom>
          <a:noFill/>
          <a:extLst>
            <a:ext uri="{909E8E84-426E-40DD-AFC4-6F175D3DCCD1}">
              <a14:hiddenFill xmlns:a14="http://schemas.microsoft.com/office/drawing/2010/main">
                <a:solidFill>
                  <a:srgbClr val="FFFFFF"/>
                </a:solidFill>
              </a14:hiddenFill>
            </a:ext>
          </a:extLst>
        </p:spPr>
      </p:pic>
      <p:sp>
        <p:nvSpPr>
          <p:cNvPr id="14" name="テキスト ボックス 13"/>
          <p:cNvSpPr txBox="1"/>
          <p:nvPr/>
        </p:nvSpPr>
        <p:spPr>
          <a:xfrm>
            <a:off x="5428312" y="8559668"/>
            <a:ext cx="615553" cy="905188"/>
          </a:xfrm>
          <a:prstGeom prst="rect">
            <a:avLst/>
          </a:prstGeom>
          <a:noFill/>
        </p:spPr>
        <p:txBody>
          <a:bodyPr vert="eaVert" wrap="square" rtlCol="0">
            <a:spAutoFit/>
          </a:bodyPr>
          <a:lstStyle/>
          <a:p>
            <a:r>
              <a:rPr lang="ja-JP" altLang="en-US" sz="1400" dirty="0">
                <a:latin typeface="HG丸ｺﾞｼｯｸM-PRO" pitchFamily="50" charset="-128"/>
                <a:ea typeface="HG丸ｺﾞｼｯｸM-PRO" pitchFamily="50" charset="-128"/>
              </a:rPr>
              <a:t>塩素</a:t>
            </a:r>
            <a:r>
              <a:rPr lang="ja-JP" altLang="en-US" sz="1400" dirty="0" smtClean="0">
                <a:latin typeface="HG丸ｺﾞｼｯｸM-PRO" pitchFamily="50" charset="-128"/>
                <a:ea typeface="HG丸ｺﾞｼｯｸM-PRO" pitchFamily="50" charset="-128"/>
              </a:rPr>
              <a:t>系</a:t>
            </a:r>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消毒剤</a:t>
            </a:r>
            <a:endParaRPr kumimoji="1" lang="ja-JP" altLang="en-US" sz="1400" dirty="0">
              <a:latin typeface="HG丸ｺﾞｼｯｸM-PRO" pitchFamily="50" charset="-128"/>
              <a:ea typeface="HG丸ｺﾞｼｯｸM-PRO" pitchFamily="50" charset="-128"/>
            </a:endParaRPr>
          </a:p>
        </p:txBody>
      </p:sp>
      <p:sp>
        <p:nvSpPr>
          <p:cNvPr id="25" name="テキスト ボックス 24"/>
          <p:cNvSpPr txBox="1"/>
          <p:nvPr/>
        </p:nvSpPr>
        <p:spPr>
          <a:xfrm>
            <a:off x="162762" y="8337376"/>
            <a:ext cx="4778406" cy="1384995"/>
          </a:xfrm>
          <a:prstGeom prst="rect">
            <a:avLst/>
          </a:prstGeom>
          <a:noFill/>
        </p:spPr>
        <p:txBody>
          <a:bodyPr wrap="square" rtlCol="0">
            <a:spAutoFit/>
          </a:bodyPr>
          <a:lstStyle/>
          <a:p>
            <a:pPr lvl="0"/>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次亜塩素酸ナトリウム</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（使用方法等は裏面を参照）</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加熱</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（食品の場合は中心温度</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85</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90</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℃で</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90</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秒以上）</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角丸四角形 28"/>
          <p:cNvSpPr/>
          <p:nvPr/>
        </p:nvSpPr>
        <p:spPr>
          <a:xfrm>
            <a:off x="139600" y="2679134"/>
            <a:ext cx="2525448" cy="48509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000" b="1" dirty="0" smtClean="0">
                <a:solidFill>
                  <a:schemeClr val="tx1"/>
                </a:solidFill>
                <a:latin typeface="メイリオ" pitchFamily="50" charset="-128"/>
                <a:ea typeface="メイリオ" pitchFamily="50" charset="-128"/>
                <a:cs typeface="メイリオ" panose="020B0604030504040204" pitchFamily="50" charset="-128"/>
              </a:rPr>
              <a:t>効果的な手洗い</a:t>
            </a:r>
            <a:endParaRPr lang="en-US" altLang="ja-JP" sz="2000" b="1" dirty="0">
              <a:solidFill>
                <a:schemeClr val="tx1"/>
              </a:solidFill>
              <a:latin typeface="メイリオ" pitchFamily="50" charset="-128"/>
              <a:ea typeface="メイリオ" pitchFamily="50" charset="-128"/>
              <a:cs typeface="メイリオ" panose="020B0604030504040204" pitchFamily="50" charset="-128"/>
            </a:endParaRPr>
          </a:p>
        </p:txBody>
      </p:sp>
      <p:sp>
        <p:nvSpPr>
          <p:cNvPr id="78" name="角丸四角形 77"/>
          <p:cNvSpPr/>
          <p:nvPr/>
        </p:nvSpPr>
        <p:spPr>
          <a:xfrm>
            <a:off x="185095" y="7662782"/>
            <a:ext cx="2525448" cy="48509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000" b="1" dirty="0" smtClean="0">
                <a:solidFill>
                  <a:schemeClr val="tx1"/>
                </a:solidFill>
                <a:latin typeface="メイリオ" pitchFamily="50" charset="-128"/>
                <a:ea typeface="メイリオ" pitchFamily="50" charset="-128"/>
                <a:cs typeface="メイリオ" panose="020B0604030504040204" pitchFamily="50" charset="-128"/>
              </a:rPr>
              <a:t>消毒</a:t>
            </a:r>
            <a:endParaRPr lang="en-US" altLang="ja-JP" sz="2000" b="1" dirty="0">
              <a:solidFill>
                <a:schemeClr val="tx1"/>
              </a:solidFill>
              <a:latin typeface="メイリオ" pitchFamily="50" charset="-128"/>
              <a:ea typeface="メイリオ" pitchFamily="50" charset="-128"/>
              <a:cs typeface="メイリオ" panose="020B0604030504040204" pitchFamily="50" charset="-128"/>
            </a:endParaRPr>
          </a:p>
        </p:txBody>
      </p:sp>
      <p:pic>
        <p:nvPicPr>
          <p:cNvPr id="35" name="図 34"/>
          <p:cNvPicPr>
            <a:picLocks noChangeAspect="1"/>
          </p:cNvPicPr>
          <p:nvPr/>
        </p:nvPicPr>
        <p:blipFill rotWithShape="1">
          <a:blip r:embed="rId4"/>
          <a:srcRect l="19129" t="3999" r="16681" b="39994"/>
          <a:stretch/>
        </p:blipFill>
        <p:spPr>
          <a:xfrm>
            <a:off x="490402" y="5656951"/>
            <a:ext cx="1429038" cy="1250407"/>
          </a:xfrm>
          <a:prstGeom prst="rect">
            <a:avLst/>
          </a:prstGeom>
        </p:spPr>
      </p:pic>
      <p:sp>
        <p:nvSpPr>
          <p:cNvPr id="41" name="テキスト ボックス 40"/>
          <p:cNvSpPr txBox="1"/>
          <p:nvPr/>
        </p:nvSpPr>
        <p:spPr>
          <a:xfrm>
            <a:off x="82105" y="3631951"/>
            <a:ext cx="4082900" cy="1323439"/>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温水で洗う、洗浄剤を使う。</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手洗いを２回繰り返す。（２度洗い）</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タオルは共用せず、ペーパータオル</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などで手をふき、よく乾かす。</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＊最後にアルコールスプレーなどで消毒するとより衛生的です。</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テキスト ボックス 41"/>
          <p:cNvSpPr txBox="1"/>
          <p:nvPr/>
        </p:nvSpPr>
        <p:spPr>
          <a:xfrm>
            <a:off x="538101" y="6907358"/>
            <a:ext cx="1392571"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親指</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の付け根</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 name="グループ化 2"/>
          <p:cNvGrpSpPr/>
          <p:nvPr/>
        </p:nvGrpSpPr>
        <p:grpSpPr>
          <a:xfrm>
            <a:off x="2273552" y="5656951"/>
            <a:ext cx="4179784" cy="1773626"/>
            <a:chOff x="3513981" y="5483630"/>
            <a:chExt cx="4179784" cy="1773626"/>
          </a:xfrm>
        </p:grpSpPr>
        <p:pic>
          <p:nvPicPr>
            <p:cNvPr id="34" name="図 33"/>
            <p:cNvPicPr>
              <a:picLocks noChangeAspect="1"/>
            </p:cNvPicPr>
            <p:nvPr/>
          </p:nvPicPr>
          <p:blipFill rotWithShape="1">
            <a:blip r:embed="rId5"/>
            <a:srcRect l="5878" t="11154" r="53887" b="32840"/>
            <a:stretch/>
          </p:blipFill>
          <p:spPr>
            <a:xfrm>
              <a:off x="5301096" y="5483630"/>
              <a:ext cx="893145" cy="1250407"/>
            </a:xfrm>
            <a:prstGeom prst="rect">
              <a:avLst/>
            </a:prstGeom>
          </p:spPr>
        </p:pic>
        <p:pic>
          <p:nvPicPr>
            <p:cNvPr id="36" name="図 35"/>
            <p:cNvPicPr>
              <a:picLocks noChangeAspect="1"/>
            </p:cNvPicPr>
            <p:nvPr/>
          </p:nvPicPr>
          <p:blipFill rotWithShape="1">
            <a:blip r:embed="rId6"/>
            <a:srcRect l="19006" t="6371" r="22634" b="33622"/>
            <a:stretch/>
          </p:blipFill>
          <p:spPr>
            <a:xfrm>
              <a:off x="3587619" y="5483630"/>
              <a:ext cx="1250407" cy="1250407"/>
            </a:xfrm>
            <a:prstGeom prst="rect">
              <a:avLst/>
            </a:prstGeom>
          </p:spPr>
        </p:pic>
        <p:grpSp>
          <p:nvGrpSpPr>
            <p:cNvPr id="2" name="グループ化 1"/>
            <p:cNvGrpSpPr/>
            <p:nvPr/>
          </p:nvGrpSpPr>
          <p:grpSpPr>
            <a:xfrm>
              <a:off x="6554168" y="5483630"/>
              <a:ext cx="1139597" cy="1558184"/>
              <a:chOff x="2183731" y="5483630"/>
              <a:chExt cx="1139597" cy="1558184"/>
            </a:xfrm>
          </p:grpSpPr>
          <p:pic>
            <p:nvPicPr>
              <p:cNvPr id="37" name="図 36"/>
              <p:cNvPicPr>
                <a:picLocks noChangeAspect="1"/>
              </p:cNvPicPr>
              <p:nvPr/>
            </p:nvPicPr>
            <p:blipFill rotWithShape="1">
              <a:blip r:embed="rId7"/>
              <a:srcRect l="12879" t="4749" r="40246" b="43245"/>
              <a:stretch/>
            </p:blipFill>
            <p:spPr>
              <a:xfrm>
                <a:off x="2183731" y="5483630"/>
                <a:ext cx="1139597" cy="1250407"/>
              </a:xfrm>
              <a:prstGeom prst="rect">
                <a:avLst/>
              </a:prstGeom>
            </p:spPr>
          </p:pic>
          <p:sp>
            <p:nvSpPr>
              <p:cNvPr id="43" name="テキスト ボックス 42"/>
              <p:cNvSpPr txBox="1"/>
              <p:nvPr/>
            </p:nvSpPr>
            <p:spPr>
              <a:xfrm>
                <a:off x="2194963" y="6734037"/>
                <a:ext cx="1128365"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手首</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44" name="テキスト ボックス 43"/>
            <p:cNvSpPr txBox="1"/>
            <p:nvPr/>
          </p:nvSpPr>
          <p:spPr>
            <a:xfrm>
              <a:off x="3513981" y="6734036"/>
              <a:ext cx="1427188"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指先、爪の間</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手のしわ</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テキスト ボックス 44"/>
            <p:cNvSpPr txBox="1"/>
            <p:nvPr/>
          </p:nvSpPr>
          <p:spPr>
            <a:xfrm>
              <a:off x="5306875" y="6736841"/>
              <a:ext cx="858429"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指の間</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46" name="テキスト ボックス 45"/>
          <p:cNvSpPr txBox="1"/>
          <p:nvPr/>
        </p:nvSpPr>
        <p:spPr>
          <a:xfrm>
            <a:off x="177177" y="5159732"/>
            <a:ext cx="4403951"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汚れの残りやすいところをていねいに！</a:t>
            </a:r>
            <a:endPar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168193" y="3258219"/>
            <a:ext cx="1114495" cy="338554"/>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ポイント</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9" name="図 4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165005" y="3454156"/>
            <a:ext cx="2432347" cy="1655898"/>
          </a:xfrm>
          <a:prstGeom prst="rect">
            <a:avLst/>
          </a:prstGeom>
        </p:spPr>
      </p:pic>
      <p:sp>
        <p:nvSpPr>
          <p:cNvPr id="31" name="テキスト ボックス 30"/>
          <p:cNvSpPr txBox="1"/>
          <p:nvPr/>
        </p:nvSpPr>
        <p:spPr>
          <a:xfrm>
            <a:off x="2740411" y="7680593"/>
            <a:ext cx="3568909" cy="584775"/>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ノロウイルスの消毒には次の方法を用います。</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42551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正方形/長方形 63"/>
          <p:cNvSpPr/>
          <p:nvPr/>
        </p:nvSpPr>
        <p:spPr>
          <a:xfrm>
            <a:off x="0" y="8553400"/>
            <a:ext cx="6858000" cy="13526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54" name="正方形/長方形 53"/>
          <p:cNvSpPr/>
          <p:nvPr/>
        </p:nvSpPr>
        <p:spPr>
          <a:xfrm>
            <a:off x="3439353" y="2936776"/>
            <a:ext cx="3420000" cy="1824052"/>
          </a:xfrm>
          <a:prstGeom prst="rect">
            <a:avLst/>
          </a:prstGeom>
          <a:solidFill>
            <a:srgbClr val="FFFF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9000" y="2936776"/>
            <a:ext cx="3420000" cy="1824052"/>
          </a:xfrm>
          <a:prstGeom prst="rect">
            <a:avLst/>
          </a:prstGeom>
          <a:solidFill>
            <a:srgbClr val="F4FF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2" name="正方形/長方形 51"/>
          <p:cNvSpPr/>
          <p:nvPr/>
        </p:nvSpPr>
        <p:spPr>
          <a:xfrm>
            <a:off x="3438000" y="1021075"/>
            <a:ext cx="3420000" cy="1921217"/>
          </a:xfrm>
          <a:prstGeom prst="rect">
            <a:avLst/>
          </a:prstGeom>
          <a:solidFill>
            <a:srgbClr val="F4FF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9000" y="1027159"/>
            <a:ext cx="3420000" cy="1920356"/>
          </a:xfrm>
          <a:prstGeom prst="rect">
            <a:avLst/>
          </a:prstGeom>
          <a:solidFill>
            <a:srgbClr val="FFFF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0" y="1141799"/>
            <a:ext cx="3420000" cy="1800493"/>
          </a:xfrm>
          <a:prstGeom prst="rect">
            <a:avLst/>
          </a:prstGeom>
        </p:spPr>
        <p:txBody>
          <a:bodyPr wrap="square">
            <a:spAutoFit/>
          </a:bodyPr>
          <a:lstStyle/>
          <a:p>
            <a:pPr lvl="0" fontAlgn="base">
              <a:spcBef>
                <a:spcPct val="0"/>
              </a:spcBef>
              <a:spcAft>
                <a:spcPct val="0"/>
              </a:spcAft>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汚染物</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処理</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セット</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fontAlgn="base">
              <a:spcBef>
                <a:spcPct val="0"/>
              </a:spcBef>
              <a:spcAft>
                <a:spcPct val="0"/>
              </a:spcAft>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用意して</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おきましょう</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fontAlgn="base">
              <a:spcBef>
                <a:spcPct val="0"/>
              </a:spcBef>
              <a:spcAft>
                <a:spcPct val="0"/>
              </a:spcAft>
            </a:pPr>
            <a:endParaRPr lang="en-US" altLang="ja-JP" sz="1400" i="1" dirty="0">
              <a:latin typeface="メイリオ" panose="020B0604030504040204" pitchFamily="50" charset="-128"/>
              <a:ea typeface="メイリオ" panose="020B0604030504040204" pitchFamily="50" charset="-128"/>
              <a:cs typeface="メイリオ" panose="020B0604030504040204" pitchFamily="50" charset="-128"/>
            </a:endParaRPr>
          </a:p>
          <a:p>
            <a:pPr lvl="0" fontAlgn="base">
              <a:spcBef>
                <a:spcPct val="0"/>
              </a:spcBef>
              <a:spcAft>
                <a:spcPct val="0"/>
              </a:spcAft>
            </a:pPr>
            <a:endParaRPr lang="en-US" altLang="ja-JP" sz="1400" i="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バケツ、手袋、マスク</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、エプロン、消毒</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液</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ペーパータオル、新聞紙</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ビニール</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袋</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3429000" y="1027159"/>
            <a:ext cx="3420000" cy="600164"/>
          </a:xfrm>
          <a:prstGeom prst="rect">
            <a:avLst/>
          </a:prstGeom>
        </p:spPr>
        <p:txBody>
          <a:bodyPr wrap="square">
            <a:spAutoFit/>
          </a:bodyPr>
          <a:lstStyle/>
          <a:p>
            <a:pPr lvl="0" fontAlgn="base">
              <a:spcBef>
                <a:spcPct val="0"/>
              </a:spcBef>
              <a:spcAft>
                <a:spcPct val="0"/>
              </a:spcAft>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lvl="0" algn="just" fontAlgn="base">
              <a:spcBef>
                <a:spcPct val="0"/>
              </a:spcBef>
              <a:spcAft>
                <a:spcPct val="0"/>
              </a:spcAft>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汚染物が周囲に飛び散らないよう</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、消毒液を新聞</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gn="just" fontAlgn="base">
              <a:spcBef>
                <a:spcPct val="0"/>
              </a:spcBef>
              <a:spcAft>
                <a:spcPct val="0"/>
              </a:spcAft>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紙</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や</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ペーパータオルに浸して拭き取りましょう。</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9000" y="2958791"/>
            <a:ext cx="3420000" cy="646331"/>
          </a:xfrm>
          <a:prstGeom prst="rect">
            <a:avLst/>
          </a:prstGeom>
        </p:spPr>
        <p:txBody>
          <a:bodyPr wrap="square">
            <a:spAutoFit/>
          </a:bodyPr>
          <a:lstStyle/>
          <a:p>
            <a:pPr lvl="0" algn="just" fontAlgn="base">
              <a:spcBef>
                <a:spcPct val="0"/>
              </a:spcBef>
              <a:spcAft>
                <a:spcPct val="0"/>
              </a:spcAft>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○汚染物を拭き取った後や、多数の人が触れる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gn="just" fontAlgn="base">
              <a:spcBef>
                <a:spcPct val="0"/>
              </a:spcBef>
              <a:spcAft>
                <a:spcPct val="0"/>
              </a:spcAft>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手すりやドアノブなどは消毒液で拭き取り、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gn="just" fontAlgn="base">
              <a:spcBef>
                <a:spcPct val="0"/>
              </a:spcBef>
              <a:spcAft>
                <a:spcPct val="0"/>
              </a:spcAft>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その後水拭きしましょう。</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3429000" y="2960335"/>
            <a:ext cx="3420000" cy="1292662"/>
          </a:xfrm>
          <a:prstGeom prst="rect">
            <a:avLst/>
          </a:prstGeom>
        </p:spPr>
        <p:txBody>
          <a:bodyPr wrap="square">
            <a:spAutoFit/>
          </a:bodyPr>
          <a:lstStyle/>
          <a:p>
            <a:pPr lvl="0" algn="just" fontAlgn="base">
              <a:spcBef>
                <a:spcPct val="0"/>
              </a:spcBef>
              <a:spcAft>
                <a:spcPct val="0"/>
              </a:spcAft>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○拭き取りに使用したペーパータオル等は</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gn="just" fontAlgn="base">
              <a:spcBef>
                <a:spcPct val="0"/>
              </a:spcBef>
              <a:spcAft>
                <a:spcPct val="0"/>
              </a:spcAft>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ビニール袋に密封して</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gn="just" fontAlgn="base">
              <a:spcBef>
                <a:spcPct val="0"/>
              </a:spcBef>
              <a:spcAft>
                <a:spcPct val="0"/>
              </a:spcAft>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廃棄しましょう。</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gn="just" fontAlgn="base">
              <a:spcBef>
                <a:spcPct val="0"/>
              </a:spcBef>
              <a:spcAft>
                <a:spcPct val="0"/>
              </a:spcAft>
            </a:pP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lvl="0" algn="just" fontAlgn="base">
              <a:spcBef>
                <a:spcPct val="0"/>
              </a:spcBef>
              <a:spcAft>
                <a:spcPct val="0"/>
              </a:spcAft>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gn="just" fontAlgn="base">
              <a:spcBef>
                <a:spcPct val="0"/>
              </a:spcBef>
              <a:spcAft>
                <a:spcPct val="0"/>
              </a:spcAft>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 name="図 9"/>
          <p:cNvPicPr/>
          <p:nvPr/>
        </p:nvPicPr>
        <p:blipFill>
          <a:blip r:embed="rId3" cstate="print"/>
          <a:srcRect/>
          <a:stretch>
            <a:fillRect/>
          </a:stretch>
        </p:blipFill>
        <p:spPr bwMode="auto">
          <a:xfrm>
            <a:off x="2060848" y="1136576"/>
            <a:ext cx="942150" cy="1206313"/>
          </a:xfrm>
          <a:prstGeom prst="rect">
            <a:avLst/>
          </a:prstGeom>
          <a:noFill/>
          <a:ln w="9525">
            <a:noFill/>
            <a:miter lim="800000"/>
            <a:headEnd/>
            <a:tailEnd/>
          </a:ln>
        </p:spPr>
      </p:pic>
      <p:grpSp>
        <p:nvGrpSpPr>
          <p:cNvPr id="40" name="グループ化 39"/>
          <p:cNvGrpSpPr/>
          <p:nvPr/>
        </p:nvGrpSpPr>
        <p:grpSpPr>
          <a:xfrm>
            <a:off x="3789040" y="1968734"/>
            <a:ext cx="2520280" cy="792088"/>
            <a:chOff x="8901608" y="2720753"/>
            <a:chExt cx="3753819" cy="1656183"/>
          </a:xfrm>
        </p:grpSpPr>
        <p:grpSp>
          <p:nvGrpSpPr>
            <p:cNvPr id="22" name="グループ化 21"/>
            <p:cNvGrpSpPr/>
            <p:nvPr/>
          </p:nvGrpSpPr>
          <p:grpSpPr>
            <a:xfrm>
              <a:off x="8901608" y="3080792"/>
              <a:ext cx="2952328" cy="1296144"/>
              <a:chOff x="8901608" y="3080792"/>
              <a:chExt cx="2952328" cy="1296144"/>
            </a:xfrm>
          </p:grpSpPr>
          <p:sp>
            <p:nvSpPr>
              <p:cNvPr id="12" name="円/楕円 11"/>
              <p:cNvSpPr/>
              <p:nvPr/>
            </p:nvSpPr>
            <p:spPr>
              <a:xfrm>
                <a:off x="8901608" y="3512840"/>
                <a:ext cx="2952328" cy="86409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1" name="爆発 1 10"/>
              <p:cNvSpPr/>
              <p:nvPr/>
            </p:nvSpPr>
            <p:spPr>
              <a:xfrm>
                <a:off x="9765704" y="3656856"/>
                <a:ext cx="1368152" cy="576064"/>
              </a:xfrm>
              <a:prstGeom prst="irregularSeal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矢印コネクタ 13"/>
              <p:cNvCxnSpPr/>
              <p:nvPr/>
            </p:nvCxnSpPr>
            <p:spPr>
              <a:xfrm>
                <a:off x="8901608" y="3080792"/>
                <a:ext cx="1512168" cy="0"/>
              </a:xfrm>
              <a:prstGeom prst="straightConnector1">
                <a:avLst/>
              </a:prstGeom>
              <a:ln>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16" name="直線コネクタ 15"/>
              <p:cNvCxnSpPr>
                <a:endCxn id="12" idx="2"/>
              </p:cNvCxnSpPr>
              <p:nvPr/>
            </p:nvCxnSpPr>
            <p:spPr>
              <a:xfrm>
                <a:off x="8901608" y="3080792"/>
                <a:ext cx="0" cy="864096"/>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8" name="直線コネクタ 17"/>
              <p:cNvCxnSpPr/>
              <p:nvPr/>
            </p:nvCxnSpPr>
            <p:spPr>
              <a:xfrm>
                <a:off x="10413776" y="3080792"/>
                <a:ext cx="0" cy="777860"/>
              </a:xfrm>
              <a:prstGeom prst="line">
                <a:avLst/>
              </a:prstGeom>
              <a:ln>
                <a:prstDash val="dash"/>
              </a:ln>
            </p:spPr>
            <p:style>
              <a:lnRef idx="1">
                <a:schemeClr val="dk1"/>
              </a:lnRef>
              <a:fillRef idx="0">
                <a:schemeClr val="dk1"/>
              </a:fillRef>
              <a:effectRef idx="0">
                <a:schemeClr val="dk1"/>
              </a:effectRef>
              <a:fontRef idx="minor">
                <a:schemeClr val="tx1"/>
              </a:fontRef>
            </p:style>
          </p:cxnSp>
        </p:grpSp>
        <p:sp>
          <p:nvSpPr>
            <p:cNvPr id="23" name="小波 22"/>
            <p:cNvSpPr/>
            <p:nvPr/>
          </p:nvSpPr>
          <p:spPr>
            <a:xfrm>
              <a:off x="11431291" y="2720753"/>
              <a:ext cx="1224136" cy="792088"/>
            </a:xfrm>
            <a:prstGeom prst="doubleWave">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24" name="右カーブ矢印 23"/>
            <p:cNvSpPr/>
            <p:nvPr/>
          </p:nvSpPr>
          <p:spPr>
            <a:xfrm rot="3018241">
              <a:off x="10667902" y="2714095"/>
              <a:ext cx="416815" cy="924565"/>
            </a:xfrm>
            <a:prstGeom prst="curved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chemeClr val="tx1"/>
                </a:solidFill>
              </a:endParaRPr>
            </a:p>
          </p:txBody>
        </p:sp>
      </p:grpSp>
      <p:sp>
        <p:nvSpPr>
          <p:cNvPr id="41" name="テキスト ボックス 40"/>
          <p:cNvSpPr txBox="1"/>
          <p:nvPr/>
        </p:nvSpPr>
        <p:spPr>
          <a:xfrm>
            <a:off x="3429000" y="1784648"/>
            <a:ext cx="1410463" cy="338554"/>
          </a:xfrm>
          <a:prstGeom prst="rect">
            <a:avLst/>
          </a:prstGeom>
          <a:noFill/>
        </p:spPr>
        <p:txBody>
          <a:bodyPr wrap="square" rtlCol="0">
            <a:spAutoFit/>
          </a:bodyPr>
          <a:lstStyle/>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２メートル以上飛び散っていることを想定する</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テキスト ボックス 41"/>
          <p:cNvSpPr txBox="1"/>
          <p:nvPr/>
        </p:nvSpPr>
        <p:spPr>
          <a:xfrm>
            <a:off x="4831754" y="1568624"/>
            <a:ext cx="1765597" cy="400110"/>
          </a:xfrm>
          <a:prstGeom prst="rect">
            <a:avLst/>
          </a:prstGeom>
          <a:noFill/>
        </p:spPr>
        <p:txBody>
          <a:bodyPr wrap="square" rtlCol="0">
            <a:spAutoFit/>
          </a:bodyPr>
          <a:lstStyle/>
          <a:p>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ペーパータオルや新聞紙で広い範囲を拭き取る</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8" name="グループ化 27"/>
          <p:cNvGrpSpPr/>
          <p:nvPr/>
        </p:nvGrpSpPr>
        <p:grpSpPr>
          <a:xfrm rot="21239604">
            <a:off x="523780" y="3933359"/>
            <a:ext cx="792088" cy="504056"/>
            <a:chOff x="7605464" y="5529064"/>
            <a:chExt cx="1296144" cy="936104"/>
          </a:xfrm>
        </p:grpSpPr>
        <p:sp>
          <p:nvSpPr>
            <p:cNvPr id="26" name="円柱 25"/>
            <p:cNvSpPr/>
            <p:nvPr/>
          </p:nvSpPr>
          <p:spPr>
            <a:xfrm rot="5400000">
              <a:off x="7569460" y="5745088"/>
              <a:ext cx="576063" cy="504056"/>
            </a:xfrm>
            <a:prstGeom prst="can">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5400000" scaled="1"/>
              <a:tileRect/>
            </a:grad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400"/>
            </a:p>
          </p:txBody>
        </p:sp>
        <p:sp>
          <p:nvSpPr>
            <p:cNvPr id="25" name="円柱 24"/>
            <p:cNvSpPr/>
            <p:nvPr/>
          </p:nvSpPr>
          <p:spPr>
            <a:xfrm rot="5400000">
              <a:off x="7965504" y="5529064"/>
              <a:ext cx="936104" cy="936104"/>
            </a:xfrm>
            <a:prstGeom prst="can">
              <a:avLst/>
            </a:pr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2700000" scaled="1"/>
              <a:tileRect/>
            </a:gradFill>
            <a:ln>
              <a:solidFill>
                <a:schemeClr val="tx1"/>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kumimoji="1" lang="ja-JP" altLang="en-US" sz="1400"/>
            </a:p>
          </p:txBody>
        </p:sp>
      </p:grpSp>
      <p:grpSp>
        <p:nvGrpSpPr>
          <p:cNvPr id="32" name="グループ化 31"/>
          <p:cNvGrpSpPr/>
          <p:nvPr/>
        </p:nvGrpSpPr>
        <p:grpSpPr>
          <a:xfrm rot="241901">
            <a:off x="1502479" y="3790091"/>
            <a:ext cx="1565984" cy="262179"/>
            <a:chOff x="8672092" y="7068338"/>
            <a:chExt cx="2874367" cy="266221"/>
          </a:xfrm>
        </p:grpSpPr>
        <p:sp>
          <p:nvSpPr>
            <p:cNvPr id="27" name="円柱 26"/>
            <p:cNvSpPr/>
            <p:nvPr/>
          </p:nvSpPr>
          <p:spPr>
            <a:xfrm rot="5400000">
              <a:off x="9979455" y="5764265"/>
              <a:ext cx="259642" cy="2874367"/>
            </a:xfrm>
            <a:prstGeom prst="can">
              <a:avLst/>
            </a:prstGeom>
            <a:solidFill>
              <a:schemeClr val="accent6">
                <a:lumMod val="50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kumimoji="1" lang="ja-JP" altLang="en-US" sz="1400"/>
            </a:p>
          </p:txBody>
        </p:sp>
        <p:sp>
          <p:nvSpPr>
            <p:cNvPr id="30" name="フローチャート: 記憶データ 29"/>
            <p:cNvSpPr/>
            <p:nvPr/>
          </p:nvSpPr>
          <p:spPr>
            <a:xfrm>
              <a:off x="8973616" y="7071627"/>
              <a:ext cx="288032" cy="262932"/>
            </a:xfrm>
            <a:prstGeom prst="flowChartOnlineStorage">
              <a:avLst/>
            </a:prstGeom>
            <a:solidFill>
              <a:schemeClr val="accent3">
                <a:lumMod val="75000"/>
              </a:schemeClr>
            </a:solidFill>
            <a:ln w="127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31" name="フローチャート: 記憶データ 30"/>
            <p:cNvSpPr/>
            <p:nvPr/>
          </p:nvSpPr>
          <p:spPr>
            <a:xfrm>
              <a:off x="10773816" y="7068338"/>
              <a:ext cx="288032" cy="259643"/>
            </a:xfrm>
            <a:prstGeom prst="flowChartOnlineStorage">
              <a:avLst/>
            </a:prstGeom>
            <a:solidFill>
              <a:schemeClr val="accent3">
                <a:lumMod val="75000"/>
              </a:schemeClr>
            </a:solidFill>
            <a:ln w="127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grpSp>
      <p:sp>
        <p:nvSpPr>
          <p:cNvPr id="44" name="テキスト ボックス 43"/>
          <p:cNvSpPr txBox="1"/>
          <p:nvPr/>
        </p:nvSpPr>
        <p:spPr>
          <a:xfrm>
            <a:off x="581045" y="3656608"/>
            <a:ext cx="1066629" cy="246221"/>
          </a:xfrm>
          <a:prstGeom prst="rect">
            <a:avLst/>
          </a:prstGeom>
          <a:noFill/>
        </p:spPr>
        <p:txBody>
          <a:bodyPr wrap="square" rtlCol="0">
            <a:spAutoFit/>
          </a:bodyPr>
          <a:lstStyle/>
          <a:p>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ドアノブ</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テキスト ボックス 44"/>
          <p:cNvSpPr txBox="1"/>
          <p:nvPr/>
        </p:nvSpPr>
        <p:spPr>
          <a:xfrm>
            <a:off x="2102694" y="3516098"/>
            <a:ext cx="1066629" cy="246221"/>
          </a:xfrm>
          <a:prstGeom prst="rect">
            <a:avLst/>
          </a:prstGeom>
          <a:noFill/>
        </p:spPr>
        <p:txBody>
          <a:bodyPr wrap="square" rtlCol="0">
            <a:spAutoFit/>
          </a:bodyPr>
          <a:lstStyle/>
          <a:p>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手すり</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49" name="グループ化 48"/>
          <p:cNvGrpSpPr/>
          <p:nvPr/>
        </p:nvGrpSpPr>
        <p:grpSpPr>
          <a:xfrm>
            <a:off x="5033535" y="3317443"/>
            <a:ext cx="1001416" cy="795920"/>
            <a:chOff x="7749480" y="4010670"/>
            <a:chExt cx="1385392" cy="1179790"/>
          </a:xfrm>
        </p:grpSpPr>
        <p:sp>
          <p:nvSpPr>
            <p:cNvPr id="38" name="二等辺三角形 37"/>
            <p:cNvSpPr/>
            <p:nvPr/>
          </p:nvSpPr>
          <p:spPr>
            <a:xfrm rot="11301652">
              <a:off x="8358568" y="4010670"/>
              <a:ext cx="511542" cy="497341"/>
            </a:xfrm>
            <a:prstGeom prst="triangle">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37" name="円/楕円 36"/>
            <p:cNvSpPr/>
            <p:nvPr/>
          </p:nvSpPr>
          <p:spPr>
            <a:xfrm>
              <a:off x="7749480" y="4260756"/>
              <a:ext cx="1385392" cy="929704"/>
            </a:xfrm>
            <a:prstGeom prst="ellipse">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47" name="フローチャート: 記憶データ 46"/>
            <p:cNvSpPr/>
            <p:nvPr/>
          </p:nvSpPr>
          <p:spPr>
            <a:xfrm rot="16951606">
              <a:off x="8547478" y="4148924"/>
              <a:ext cx="110430" cy="292816"/>
            </a:xfrm>
            <a:prstGeom prst="flowChartOnlineStorage">
              <a:avLst/>
            </a:prstGeom>
            <a:ln w="9525"/>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grpSp>
      <p:sp>
        <p:nvSpPr>
          <p:cNvPr id="48" name="線吹き出し 1 (枠付き) 47"/>
          <p:cNvSpPr/>
          <p:nvPr/>
        </p:nvSpPr>
        <p:spPr>
          <a:xfrm>
            <a:off x="6011238" y="3337478"/>
            <a:ext cx="504056" cy="171852"/>
          </a:xfrm>
          <a:prstGeom prst="borderCallout1">
            <a:avLst>
              <a:gd name="adj1" fmla="val 51076"/>
              <a:gd name="adj2" fmla="val 229"/>
              <a:gd name="adj3" fmla="val 113349"/>
              <a:gd name="adj4" fmla="val -72381"/>
            </a:avLst>
          </a:prstGeom>
          <a:ln w="9525">
            <a:solidFill>
              <a:schemeClr val="dk1">
                <a:alpha val="99000"/>
              </a:schemeClr>
            </a:solidFill>
            <a:headEnd type="none"/>
            <a:tailEnd type="arrow"/>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密封</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正方形/長方形 54"/>
          <p:cNvSpPr/>
          <p:nvPr/>
        </p:nvSpPr>
        <p:spPr>
          <a:xfrm>
            <a:off x="2534448" y="16130"/>
            <a:ext cx="3598537" cy="938719"/>
          </a:xfrm>
          <a:prstGeom prst="rect">
            <a:avLst/>
          </a:prstGeom>
        </p:spPr>
        <p:txBody>
          <a:bodyPr wrap="square">
            <a:spAutoFit/>
          </a:bodyPr>
          <a:lstStyle/>
          <a:p>
            <a:r>
              <a:rPr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　ノロウイルスは汚染物の不十分な処理で施設内に感染が広がります。おう吐物や便などを処理する</a:t>
            </a: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際</a:t>
            </a:r>
            <a:r>
              <a:rPr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には、使い捨て</a:t>
            </a: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のエプロン</a:t>
            </a:r>
            <a:r>
              <a:rPr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、マスク</a:t>
            </a: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、手袋を着用し</a:t>
            </a:r>
            <a:r>
              <a:rPr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、正しい</a:t>
            </a: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方法で消毒</a:t>
            </a:r>
            <a:r>
              <a:rPr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することで、施設内</a:t>
            </a: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での二次感染を防止すること</a:t>
            </a:r>
            <a:r>
              <a:rPr lang="ja-JP" altLang="en-US" sz="11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ができます。</a:t>
            </a:r>
            <a:endPar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56" name="角丸四角形 55"/>
          <p:cNvSpPr/>
          <p:nvPr/>
        </p:nvSpPr>
        <p:spPr>
          <a:xfrm>
            <a:off x="9000" y="56455"/>
            <a:ext cx="2525448" cy="77950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000" b="1" dirty="0" smtClean="0">
                <a:solidFill>
                  <a:schemeClr val="tx1"/>
                </a:solidFill>
                <a:latin typeface="メイリオ" pitchFamily="50" charset="-128"/>
                <a:ea typeface="メイリオ" pitchFamily="50" charset="-128"/>
                <a:cs typeface="メイリオ" panose="020B0604030504040204" pitchFamily="50" charset="-128"/>
              </a:rPr>
              <a:t>施設内感染の予防</a:t>
            </a:r>
            <a:endParaRPr lang="en-US" altLang="ja-JP" sz="2000" b="1" dirty="0">
              <a:solidFill>
                <a:schemeClr val="tx1"/>
              </a:solidFill>
              <a:latin typeface="メイリオ" pitchFamily="50" charset="-128"/>
              <a:ea typeface="メイリオ" pitchFamily="50" charset="-128"/>
              <a:cs typeface="メイリオ" panose="020B0604030504040204" pitchFamily="50" charset="-128"/>
            </a:endParaRPr>
          </a:p>
        </p:txBody>
      </p:sp>
      <p:pic>
        <p:nvPicPr>
          <p:cNvPr id="57" name="図 763" descr="北海道ロゴ"/>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23384" y="19051"/>
            <a:ext cx="7620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 name="図 6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94064" y="8744594"/>
            <a:ext cx="773255" cy="1025668"/>
          </a:xfrm>
          <a:prstGeom prst="rect">
            <a:avLst/>
          </a:prstGeom>
        </p:spPr>
      </p:pic>
      <p:sp>
        <p:nvSpPr>
          <p:cNvPr id="67" name="テキスト ボックス 66"/>
          <p:cNvSpPr txBox="1"/>
          <p:nvPr/>
        </p:nvSpPr>
        <p:spPr>
          <a:xfrm>
            <a:off x="65584" y="9110880"/>
            <a:ext cx="6150768" cy="738664"/>
          </a:xfrm>
          <a:prstGeom prst="rect">
            <a:avLst/>
          </a:prstGeom>
          <a:noFill/>
        </p:spPr>
        <p:txBody>
          <a:bodyPr wrap="square" rtlCol="0">
            <a:spAutoFit/>
          </a:bodyPr>
          <a:lstStyle/>
          <a:p>
            <a:pPr lvl="0"/>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○普段から感染しないように食べ物や家族の健康状態に注意する。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○おう吐や下痢などの症状があるときは食品を取り扱う</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作業をしない</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○症状があることを、速やかに責任者に報告する仕組みを作る。</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8" name="テキスト ボックス 67"/>
          <p:cNvSpPr txBox="1"/>
          <p:nvPr/>
        </p:nvSpPr>
        <p:spPr>
          <a:xfrm>
            <a:off x="0" y="8744594"/>
            <a:ext cx="5671928" cy="307777"/>
          </a:xfrm>
          <a:prstGeom prst="rect">
            <a:avLst/>
          </a:prstGeom>
          <a:noFill/>
        </p:spPr>
        <p:txBody>
          <a:bodyPr wrap="square" rtlCol="0">
            <a:spAutoFit/>
          </a:bodyPr>
          <a:lstStyle/>
          <a:p>
            <a:r>
              <a:rPr kumimoji="1" lang="ja-JP" altLang="en-US" sz="1400" u="sng" dirty="0" smtClean="0">
                <a:latin typeface="メイリオ" panose="020B0604030504040204" pitchFamily="50" charset="-128"/>
                <a:ea typeface="メイリオ" panose="020B0604030504040204" pitchFamily="50" charset="-128"/>
                <a:cs typeface="メイリオ" panose="020B0604030504040204" pitchFamily="50" charset="-128"/>
              </a:rPr>
              <a:t>施設等で調理をされる方などは、次のことにも気をつけましょう。</a:t>
            </a:r>
            <a:endParaRPr kumimoji="1" lang="ja-JP" altLang="en-US" sz="1400"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AutoShape 2"/>
          <p:cNvSpPr>
            <a:spLocks noChangeArrowheads="1"/>
          </p:cNvSpPr>
          <p:nvPr/>
        </p:nvSpPr>
        <p:spPr bwMode="auto">
          <a:xfrm>
            <a:off x="0" y="4612124"/>
            <a:ext cx="6858000" cy="4132470"/>
          </a:xfrm>
          <a:prstGeom prst="horizontalScroll">
            <a:avLst>
              <a:gd name="adj" fmla="val 3097"/>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defTabSz="914400" rtl="0" eaLnBrk="1" fontAlgn="base" latinLnBrk="0" hangingPunct="1">
              <a:lnSpc>
                <a:spcPct val="184000"/>
              </a:lnSpc>
              <a:spcBef>
                <a:spcPct val="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－次亜塩素酸消毒液の使い方－</a:t>
            </a: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消毒液は、用途に合った濃度のものを用います。塩素系消毒薬を希釈して作りますが、家庭用の次亜塩</a:t>
            </a:r>
            <a:endParaRPr kumimoji="1" lang="en-US" altLang="ja-JP" sz="105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素酸ナトリウムを含む塩素系漂白剤でも代用できます。</a:t>
            </a:r>
            <a:endParaRPr kumimoji="1" lang="en-US" altLang="ja-JP" sz="105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原液の次亜塩素酸ナトリウム濃度が６％</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（例：</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ピューラックス）</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場合</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－使用時の注意事項－</a:t>
            </a:r>
          </a:p>
          <a:p>
            <a:pPr lvl="0" fontAlgn="base">
              <a:spcBef>
                <a:spcPct val="0"/>
              </a:spcBef>
              <a:spcAft>
                <a:spcPct val="0"/>
              </a:spcAft>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①　製品の「使用上の注意」を必ず確認してから使用して下さい。</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fontAlgn="base">
              <a:spcBef>
                <a:spcPct val="0"/>
              </a:spcBef>
              <a:spcAft>
                <a:spcPct val="0"/>
              </a:spcAft>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②　</a:t>
            </a:r>
            <a:r>
              <a:rPr kumimoji="1" lang="ja-JP" altLang="en-US" sz="105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手荒れの原因になるので、手指消毒には使用しないでください。</a:t>
            </a:r>
          </a:p>
          <a:p>
            <a:pPr lvl="0" fontAlgn="base">
              <a:spcBef>
                <a:spcPct val="0"/>
              </a:spcBef>
              <a:spcAft>
                <a:spcPct val="0"/>
              </a:spcAft>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③　</a:t>
            </a:r>
            <a:r>
              <a:rPr kumimoji="1" lang="ja-JP" altLang="en-US" sz="105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十分に換気をしながら消毒してください。</a:t>
            </a:r>
          </a:p>
          <a:p>
            <a:pPr lvl="0" fontAlgn="base">
              <a:spcBef>
                <a:spcPct val="0"/>
              </a:spcBef>
              <a:spcAft>
                <a:spcPct val="0"/>
              </a:spcAft>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④　</a:t>
            </a:r>
            <a:r>
              <a:rPr kumimoji="1" lang="ja-JP" altLang="en-US" sz="105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他の洗剤と混ぜないでください。</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酸性洗剤と混合すると有毒な塩素ガスが発生します。）</a:t>
            </a:r>
            <a:endParaRPr kumimoji="1" lang="en-US" altLang="ja-JP" sz="105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⑤　</a:t>
            </a:r>
            <a:r>
              <a:rPr kumimoji="1" lang="ja-JP" altLang="en-US" sz="105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金属腐食性があるため、消毒後は洗い流すか、水拭きしてください。</a:t>
            </a:r>
            <a:endParaRPr kumimoji="1" lang="en-US" altLang="ja-JP" sz="105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⑥　希釈した消毒液はなるべく早く使用するようにしましょう。</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⑦　保管する場合は、誤って飲むことが無いように消毒液</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あることを明記して、</a:t>
            </a:r>
            <a:r>
              <a:rPr kumimoji="1" lang="ja-JP" altLang="en-US" sz="105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冷暗所、もしくは遮光</a:t>
            </a:r>
            <a:endParaRPr kumimoji="1" lang="en-US" altLang="ja-JP" sz="105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性のある容器で保管してください</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3" name="表 62"/>
          <p:cNvGraphicFramePr>
            <a:graphicFrameLocks noGrp="1"/>
          </p:cNvGraphicFramePr>
          <p:nvPr>
            <p:extLst>
              <p:ext uri="{D42A27DB-BD31-4B8C-83A1-F6EECF244321}">
                <p14:modId xmlns:p14="http://schemas.microsoft.com/office/powerpoint/2010/main" val="555450553"/>
              </p:ext>
            </p:extLst>
          </p:nvPr>
        </p:nvGraphicFramePr>
        <p:xfrm>
          <a:off x="332656" y="5385048"/>
          <a:ext cx="6264694" cy="1530558"/>
        </p:xfrm>
        <a:graphic>
          <a:graphicData uri="http://schemas.openxmlformats.org/drawingml/2006/table">
            <a:tbl>
              <a:tblPr firstRow="1" bandRow="1">
                <a:tableStyleId>{5C22544A-7EE6-4342-B048-85BDC9FD1C3A}</a:tableStyleId>
              </a:tblPr>
              <a:tblGrid>
                <a:gridCol w="570723">
                  <a:extLst>
                    <a:ext uri="{9D8B030D-6E8A-4147-A177-3AD203B41FA5}">
                      <a16:colId xmlns:a16="http://schemas.microsoft.com/office/drawing/2014/main" val="20000"/>
                    </a:ext>
                  </a:extLst>
                </a:gridCol>
                <a:gridCol w="869437">
                  <a:extLst>
                    <a:ext uri="{9D8B030D-6E8A-4147-A177-3AD203B41FA5}">
                      <a16:colId xmlns:a16="http://schemas.microsoft.com/office/drawing/2014/main" val="20001"/>
                    </a:ext>
                  </a:extLst>
                </a:gridCol>
                <a:gridCol w="2304256">
                  <a:extLst>
                    <a:ext uri="{9D8B030D-6E8A-4147-A177-3AD203B41FA5}">
                      <a16:colId xmlns:a16="http://schemas.microsoft.com/office/drawing/2014/main" val="20002"/>
                    </a:ext>
                  </a:extLst>
                </a:gridCol>
                <a:gridCol w="2520278">
                  <a:extLst>
                    <a:ext uri="{9D8B030D-6E8A-4147-A177-3AD203B41FA5}">
                      <a16:colId xmlns:a16="http://schemas.microsoft.com/office/drawing/2014/main" val="20003"/>
                    </a:ext>
                  </a:extLst>
                </a:gridCol>
              </a:tblGrid>
              <a:tr h="296118">
                <a:tc gridSpan="2">
                  <a:txBody>
                    <a:bodyPr/>
                    <a:lstStyle/>
                    <a:p>
                      <a:pPr algn="ctr"/>
                      <a:r>
                        <a:rPr kumimoji="1"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濃度</a:t>
                      </a:r>
                      <a:endParaRPr kumimoji="1" lang="ja-JP" altLang="en-US" sz="105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a:r>
                        <a:rPr kumimoji="1" lang="en-US" altLang="ja-JP"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0.1%(1000ppm</a:t>
                      </a:r>
                      <a:r>
                        <a:rPr kumimoji="1"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）以上</a:t>
                      </a:r>
                      <a:endParaRPr kumimoji="1" lang="ja-JP" altLang="en-US" sz="105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0.02%(200ppm</a:t>
                      </a:r>
                      <a:r>
                        <a:rPr kumimoji="1"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）以上</a:t>
                      </a:r>
                      <a:endParaRPr kumimoji="1" lang="ja-JP" altLang="en-US" sz="105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82529">
                <a:tc gridSpan="2">
                  <a:txBody>
                    <a:bodyPr/>
                    <a:lstStyle/>
                    <a:p>
                      <a:pPr algn="ctr"/>
                      <a:r>
                        <a:rPr kumimoji="1"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用途</a:t>
                      </a:r>
                      <a:endParaRPr kumimoji="1" lang="ja-JP" altLang="en-US" sz="105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r>
                        <a:rPr kumimoji="1" lang="ja-JP" altLang="en-US" sz="105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トイレ、汚染物がついた場所・物・衣類など</a:t>
                      </a:r>
                      <a:endParaRPr kumimoji="1" lang="ja-JP" altLang="en-US" sz="105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5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厨房内、日常的な清掃（ドアノブ・蛇口）、食器、器具など</a:t>
                      </a:r>
                      <a:endParaRPr kumimoji="1" lang="ja-JP" altLang="en-US" sz="1050"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82529">
                <a:tc rowSpan="2">
                  <a:txBody>
                    <a:bodyPr/>
                    <a:lstStyle/>
                    <a:p>
                      <a:pPr algn="ctr"/>
                      <a:r>
                        <a:rPr kumimoji="1"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希釈方法</a:t>
                      </a:r>
                      <a:endParaRPr kumimoji="1" lang="ja-JP" altLang="en-US" sz="105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500ml</a:t>
                      </a:r>
                    </a:p>
                    <a:p>
                      <a:pPr algn="ctr"/>
                      <a:r>
                        <a:rPr kumimoji="1"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作るとき</a:t>
                      </a:r>
                      <a:endParaRPr kumimoji="1" lang="ja-JP" altLang="en-US" sz="105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原液</a:t>
                      </a:r>
                      <a:r>
                        <a:rPr kumimoji="1" lang="en-US" altLang="ja-JP"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10ml</a:t>
                      </a:r>
                      <a:r>
                        <a:rPr kumimoji="1"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を水で</a:t>
                      </a:r>
                      <a:r>
                        <a:rPr kumimoji="1" lang="en-US" altLang="ja-JP"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500ml</a:t>
                      </a:r>
                      <a:r>
                        <a:rPr kumimoji="1"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に希釈</a:t>
                      </a:r>
                      <a:endParaRPr kumimoji="1" lang="ja-JP" altLang="en-US" sz="105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原液</a:t>
                      </a:r>
                      <a:r>
                        <a:rPr kumimoji="1" lang="en-US" altLang="ja-JP"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2.5ml</a:t>
                      </a:r>
                      <a:r>
                        <a:rPr kumimoji="1"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を水で</a:t>
                      </a:r>
                      <a:r>
                        <a:rPr kumimoji="1" lang="en-US" altLang="ja-JP"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500ml</a:t>
                      </a:r>
                      <a:r>
                        <a:rPr kumimoji="1"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に希釈</a:t>
                      </a:r>
                      <a:endParaRPr kumimoji="1" lang="ja-JP" altLang="en-US" sz="105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82529">
                <a:tc vMerge="1">
                  <a:txBody>
                    <a:bodyPr/>
                    <a:lstStyle/>
                    <a:p>
                      <a:pPr algn="ctr"/>
                      <a:endParaRPr kumimoji="1" lang="ja-JP" altLang="en-US" sz="11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kumimoji="1" lang="en-US" altLang="ja-JP"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ℓ</a:t>
                      </a:r>
                    </a:p>
                    <a:p>
                      <a:pPr algn="ctr"/>
                      <a:r>
                        <a:rPr kumimoji="1"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作るとき</a:t>
                      </a:r>
                      <a:endParaRPr kumimoji="1" lang="ja-JP" altLang="en-US" sz="105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原液</a:t>
                      </a:r>
                      <a:r>
                        <a:rPr kumimoji="1" lang="en-US" altLang="ja-JP"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40ml</a:t>
                      </a:r>
                      <a:r>
                        <a:rPr kumimoji="1"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を水で２</a:t>
                      </a:r>
                      <a:r>
                        <a:rPr kumimoji="1" lang="en-US" altLang="ja-JP"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ℓ</a:t>
                      </a:r>
                      <a:r>
                        <a:rPr kumimoji="1"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に希釈</a:t>
                      </a:r>
                      <a:endParaRPr kumimoji="1" lang="ja-JP" altLang="en-US" sz="105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原液</a:t>
                      </a:r>
                      <a:r>
                        <a:rPr kumimoji="1" lang="en-US" altLang="ja-JP"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10ml</a:t>
                      </a:r>
                      <a:r>
                        <a:rPr kumimoji="1"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を水で２</a:t>
                      </a:r>
                      <a:r>
                        <a:rPr kumimoji="1" lang="en-US" altLang="ja-JP" sz="1050" b="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ℓ</a:t>
                      </a:r>
                      <a:r>
                        <a:rPr kumimoji="1" lang="ja-JP" altLang="en-US" sz="1050" b="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kumimoji="1"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希釈</a:t>
                      </a:r>
                      <a:endParaRPr kumimoji="1" lang="ja-JP" altLang="en-US" sz="105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2" name="テキスト ボックス 1"/>
          <p:cNvSpPr txBox="1"/>
          <p:nvPr/>
        </p:nvSpPr>
        <p:spPr>
          <a:xfrm>
            <a:off x="1693552" y="4234081"/>
            <a:ext cx="4992161" cy="430887"/>
          </a:xfrm>
          <a:prstGeom prst="rect">
            <a:avLst/>
          </a:prstGeom>
          <a:solidFill>
            <a:schemeClr val="accent3">
              <a:lumMod val="20000"/>
              <a:lumOff val="80000"/>
            </a:schemeClr>
          </a:solidFill>
          <a:ln w="9525"/>
        </p:spPr>
        <p:style>
          <a:lnRef idx="2">
            <a:schemeClr val="dk1"/>
          </a:lnRef>
          <a:fillRef idx="1">
            <a:schemeClr val="lt1"/>
          </a:fillRef>
          <a:effectRef idx="0">
            <a:schemeClr val="dk1"/>
          </a:effectRef>
          <a:fontRef idx="minor">
            <a:schemeClr val="dk1"/>
          </a:fontRef>
        </p:style>
        <p:txBody>
          <a:bodyPr wrap="square" rtlCol="0">
            <a:spAutoFit/>
          </a:bodyPr>
          <a:lstStyle/>
          <a:p>
            <a:pPr lvl="0" algn="just" fontAlgn="base">
              <a:spcBef>
                <a:spcPct val="0"/>
              </a:spcBef>
              <a:spcAft>
                <a:spcPct val="0"/>
              </a:spcAft>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（汚染物が乾燥</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とノロウイルスが空気中</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に漂い、</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吸い込むことで</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gn="just" fontAlgn="base">
              <a:spcBef>
                <a:spcPct val="0"/>
              </a:spcBef>
              <a:spcAft>
                <a:spcPct val="0"/>
              </a:spcAft>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二次感染</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起こします。汚染物は放置せず、速やかに消毒しましょう。）</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20731495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872</Words>
  <Application>Microsoft Office PowerPoint</Application>
  <PresentationFormat>A4 210 x 297 mm</PresentationFormat>
  <Paragraphs>97</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HGP創英角ｺﾞｼｯｸUB</vt:lpstr>
      <vt:lpstr>HGP創英角ﾎﾟｯﾌﾟ体</vt:lpstr>
      <vt:lpstr>HG丸ｺﾞｼｯｸM-PRO</vt:lpstr>
      <vt:lpstr>ＭＳ Ｐゴシック</vt:lpstr>
      <vt:lpstr>メイリオ</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諸藤＿純子</dc:creator>
  <cp:lastModifiedBy>諸藤＿純子</cp:lastModifiedBy>
  <cp:revision>1</cp:revision>
  <dcterms:modified xsi:type="dcterms:W3CDTF">2023-11-29T06:27:20Z</dcterms:modified>
</cp:coreProperties>
</file>